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7"/>
  </p:notesMasterIdLst>
  <p:sldIdLst>
    <p:sldId id="257" r:id="rId5"/>
    <p:sldId id="258" r:id="rId6"/>
    <p:sldId id="267" r:id="rId8"/>
    <p:sldId id="269" r:id="rId9"/>
    <p:sldId id="270" r:id="rId10"/>
    <p:sldId id="271"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Tác giả" initials="A" lastIdx="0" clrIdx="2"/>
  <p:cmAuthor id="2" name="DELL" initials="D"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D41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notesMaster" Target="notesMasters/notesMaster1.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9EE08DF-DA78-46F4-852F-0D5173D95A4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EE08DF-DA78-46F4-852F-0D5173D95A4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EE08DF-DA78-46F4-852F-0D5173D95A43}"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9EE08DF-DA78-46F4-852F-0D5173D95A4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9EE08DF-DA78-46F4-852F-0D5173D95A4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9EE08DF-DA78-46F4-852F-0D5173D95A43}"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800" indent="0" algn="ctr">
              <a:buNone/>
              <a:defRPr>
                <a:solidFill>
                  <a:schemeClr val="tx1">
                    <a:tint val="75000"/>
                  </a:schemeClr>
                </a:solidFill>
              </a:defRPr>
            </a:lvl4pPr>
            <a:lvl5pPr marL="2438400" indent="0" algn="ctr">
              <a:buNone/>
              <a:defRPr>
                <a:solidFill>
                  <a:schemeClr val="tx1">
                    <a:tint val="75000"/>
                  </a:schemeClr>
                </a:solidFill>
              </a:defRPr>
            </a:lvl5pPr>
            <a:lvl6pPr marL="3048000" indent="0" algn="ctr">
              <a:buNone/>
              <a:defRPr>
                <a:solidFill>
                  <a:schemeClr val="tx1">
                    <a:tint val="75000"/>
                  </a:schemeClr>
                </a:solidFill>
              </a:defRPr>
            </a:lvl6pPr>
            <a:lvl7pPr marL="3657600" indent="0" algn="ctr">
              <a:buNone/>
              <a:defRPr>
                <a:solidFill>
                  <a:schemeClr val="tx1">
                    <a:tint val="75000"/>
                  </a:schemeClr>
                </a:solidFill>
              </a:defRPr>
            </a:lvl7pPr>
            <a:lvl8pPr marL="4267200" indent="0" algn="ctr">
              <a:buNone/>
              <a:defRPr>
                <a:solidFill>
                  <a:schemeClr val="tx1">
                    <a:tint val="75000"/>
                  </a:schemeClr>
                </a:solidFill>
              </a:defRPr>
            </a:lvl8pPr>
            <a:lvl9pPr marL="48768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5"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5">
                <a:solidFill>
                  <a:schemeClr val="tx1">
                    <a:tint val="75000"/>
                  </a:schemeClr>
                </a:solidFill>
              </a:defRPr>
            </a:lvl1pPr>
            <a:lvl2pPr marL="609600" indent="0">
              <a:buNone/>
              <a:defRPr sz="2400">
                <a:solidFill>
                  <a:schemeClr val="tx1">
                    <a:tint val="75000"/>
                  </a:schemeClr>
                </a:solidFill>
              </a:defRPr>
            </a:lvl2pPr>
            <a:lvl3pPr marL="1219200" indent="0">
              <a:buNone/>
              <a:defRPr sz="2135">
                <a:solidFill>
                  <a:schemeClr val="tx1">
                    <a:tint val="75000"/>
                  </a:schemeClr>
                </a:solidFill>
              </a:defRPr>
            </a:lvl3pPr>
            <a:lvl4pPr marL="1828800" indent="0">
              <a:buNone/>
              <a:defRPr sz="1865">
                <a:solidFill>
                  <a:schemeClr val="tx1">
                    <a:tint val="75000"/>
                  </a:schemeClr>
                </a:solidFill>
              </a:defRPr>
            </a:lvl4pPr>
            <a:lvl5pPr marL="2438400" indent="0">
              <a:buNone/>
              <a:defRPr sz="1865">
                <a:solidFill>
                  <a:schemeClr val="tx1">
                    <a:tint val="75000"/>
                  </a:schemeClr>
                </a:solidFill>
              </a:defRPr>
            </a:lvl5pPr>
            <a:lvl6pPr marL="3048000" indent="0">
              <a:buNone/>
              <a:defRPr sz="1865">
                <a:solidFill>
                  <a:schemeClr val="tx1">
                    <a:tint val="75000"/>
                  </a:schemeClr>
                </a:solidFill>
              </a:defRPr>
            </a:lvl6pPr>
            <a:lvl7pPr marL="3657600" indent="0">
              <a:buNone/>
              <a:defRPr sz="1865">
                <a:solidFill>
                  <a:schemeClr val="tx1">
                    <a:tint val="75000"/>
                  </a:schemeClr>
                </a:solidFill>
              </a:defRPr>
            </a:lvl7pPr>
            <a:lvl8pPr marL="4267200" indent="0">
              <a:buNone/>
              <a:defRPr sz="1865">
                <a:solidFill>
                  <a:schemeClr val="tx1">
                    <a:tint val="75000"/>
                  </a:schemeClr>
                </a:solidFill>
              </a:defRPr>
            </a:lvl8pPr>
            <a:lvl9pPr marL="4876800" indent="0">
              <a:buNone/>
              <a:defRPr sz="1865">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200151"/>
            <a:ext cx="5384800" cy="3394075"/>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200151"/>
            <a:ext cx="5384800" cy="3394075"/>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8" y="1535113"/>
            <a:ext cx="5389033"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8" y="2174875"/>
            <a:ext cx="5389033"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49"/>
            <a:ext cx="4011084" cy="1162051"/>
          </a:xfrm>
        </p:spPr>
        <p:txBody>
          <a:bodyPr anchor="b"/>
          <a:lstStyle>
            <a:lvl1pPr algn="l">
              <a:defRPr sz="2665" b="1"/>
            </a:lvl1pPr>
          </a:lstStyle>
          <a:p>
            <a:r>
              <a:rPr lang="zh-CN" altLang="en-US"/>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4265"/>
            </a:lvl1pPr>
            <a:lvl2pPr>
              <a:defRPr sz="3735"/>
            </a:lvl2pPr>
            <a:lvl3pPr>
              <a:defRPr sz="3200"/>
            </a:lvl3pPr>
            <a:lvl4pPr>
              <a:defRPr sz="2665"/>
            </a:lvl4pPr>
            <a:lvl5pPr>
              <a:defRPr sz="2665"/>
            </a:lvl5pPr>
            <a:lvl6pPr>
              <a:defRPr sz="2665"/>
            </a:lvl6pPr>
            <a:lvl7pPr>
              <a:defRPr sz="2665"/>
            </a:lvl7pPr>
            <a:lvl8pPr>
              <a:defRPr sz="2665"/>
            </a:lvl8pPr>
            <a:lvl9pPr>
              <a:defRPr sz="266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665"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4265"/>
            </a:lvl1pPr>
            <a:lvl2pPr marL="609600" indent="0">
              <a:buNone/>
              <a:defRPr sz="3735"/>
            </a:lvl2pPr>
            <a:lvl3pPr marL="1219200" indent="0">
              <a:buNone/>
              <a:defRPr sz="3200"/>
            </a:lvl3pPr>
            <a:lvl4pPr marL="1828800" indent="0">
              <a:buNone/>
              <a:defRPr sz="2665"/>
            </a:lvl4pPr>
            <a:lvl5pPr marL="2438400" indent="0">
              <a:buNone/>
              <a:defRPr sz="2665"/>
            </a:lvl5pPr>
            <a:lvl6pPr marL="3048000" indent="0">
              <a:buNone/>
              <a:defRPr sz="2665"/>
            </a:lvl6pPr>
            <a:lvl7pPr marL="3657600" indent="0">
              <a:buNone/>
              <a:defRPr sz="2665"/>
            </a:lvl7pPr>
            <a:lvl8pPr marL="4267200" indent="0">
              <a:buNone/>
              <a:defRPr sz="2665"/>
            </a:lvl8pPr>
            <a:lvl9pPr marL="4876800" indent="0">
              <a:buNone/>
              <a:defRPr sz="2665"/>
            </a:lvl9pPr>
          </a:lstStyle>
          <a:p>
            <a:endParaRPr lang="zh-CN" altLang="en-US"/>
          </a:p>
        </p:txBody>
      </p:sp>
      <p:sp>
        <p:nvSpPr>
          <p:cNvPr id="4" name="文本占位符 3"/>
          <p:cNvSpPr>
            <a:spLocks noGrp="1"/>
          </p:cNvSpPr>
          <p:nvPr>
            <p:ph type="body" sz="half" idx="2"/>
          </p:nvPr>
        </p:nvSpPr>
        <p:spPr>
          <a:xfrm>
            <a:off x="2389717" y="5367337"/>
            <a:ext cx="7315200" cy="8048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06375"/>
            <a:ext cx="2743200" cy="4387851"/>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06375"/>
            <a:ext cx="8026400" cy="4387851"/>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B9E6C50-F2B0-4117-AF69-C839F5CC2C8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6AB1BC-A075-4A18-8F82-2A7D645F568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0"/>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10972800" cy="21859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09600" y="3938588"/>
            <a:ext cx="10972800" cy="2187575"/>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8"/>
            <a:ext cx="10972800" cy="5851525"/>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Ovr>
    <a:masterClrMapping/>
  </p:clrMapOvr>
  <p:transition advClick="0">
    <p:wheel spokes="4"/>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6" Type="http://schemas.openxmlformats.org/officeDocument/2006/relationships/theme" Target="../theme/theme3.xml"/><Relationship Id="rId15" Type="http://schemas.openxmlformats.org/officeDocument/2006/relationships/image" Target="../media/image1.jpeg"/><Relationship Id="rId14" Type="http://schemas.openxmlformats.org/officeDocument/2006/relationships/slideLayout" Target="../slideLayouts/slideLayout36.xml"/><Relationship Id="rId13" Type="http://schemas.openxmlformats.org/officeDocument/2006/relationships/slideLayout" Target="../slideLayouts/slideLayout35.xml"/><Relationship Id="rId12" Type="http://schemas.openxmlformats.org/officeDocument/2006/relationships/slideLayout" Target="../slideLayouts/slideLayout34.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BB9E6C50-F2B0-4117-AF69-C839F5CC2C8C}" type="datetimeFigureOut">
              <a:rPr lang="zh-CN" altLang="en-US" smtClean="0"/>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2B6AB1BC-A075-4A18-8F82-2A7D645F568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txStyles>
    <p:titleStyle>
      <a:lvl1pPr algn="ctr" defTabSz="1219200" rtl="0" eaLnBrk="1" latinLnBrk="0" hangingPunct="1">
        <a:spcBef>
          <a:spcPct val="0"/>
        </a:spcBef>
        <a:buNone/>
        <a:defRPr sz="5865" kern="1200">
          <a:solidFill>
            <a:schemeClr val="tx1"/>
          </a:solidFill>
          <a:latin typeface="+mj-lt"/>
          <a:ea typeface="+mj-ea"/>
          <a:cs typeface="+mj-cs"/>
        </a:defRPr>
      </a:lvl1pPr>
    </p:titleStyle>
    <p:bodyStyle>
      <a:lvl1pPr marL="457200" indent="-457200" algn="l" defTabSz="1219200" rtl="0" eaLnBrk="1" latinLnBrk="0" hangingPunct="1">
        <a:spcBef>
          <a:spcPts val="130"/>
        </a:spcBef>
        <a:buFont typeface="Arial" panose="020B0604020202020204" pitchFamily="34" charset="0"/>
        <a:buChar char="•"/>
        <a:defRPr sz="4265" kern="1200">
          <a:solidFill>
            <a:schemeClr val="tx1"/>
          </a:solidFill>
          <a:latin typeface="+mn-lt"/>
          <a:ea typeface="+mn-ea"/>
          <a:cs typeface="+mn-cs"/>
        </a:defRPr>
      </a:lvl1pPr>
      <a:lvl2pPr marL="990600" indent="-381000" algn="l" defTabSz="1219200" rtl="0" eaLnBrk="1" latinLnBrk="0" hangingPunct="1">
        <a:spcBef>
          <a:spcPts val="130"/>
        </a:spcBef>
        <a:buFont typeface="Arial" panose="020B0604020202020204" pitchFamily="34" charset="0"/>
        <a:buChar char="–"/>
        <a:defRPr sz="3735" kern="1200">
          <a:solidFill>
            <a:schemeClr val="tx1"/>
          </a:solidFill>
          <a:latin typeface="+mn-lt"/>
          <a:ea typeface="+mn-ea"/>
          <a:cs typeface="+mn-cs"/>
        </a:defRPr>
      </a:lvl2pPr>
      <a:lvl3pPr marL="1524000" indent="-304800" algn="l" defTabSz="1219200" rtl="0" eaLnBrk="1" latinLnBrk="0" hangingPunct="1">
        <a:spcBef>
          <a:spcPts val="13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4pPr>
      <a:lvl5pPr marL="27432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5pPr>
      <a:lvl6pPr marL="33528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5"/>
          <a:stretch>
            <a:fillRect/>
          </a:stretch>
        </a:blipFill>
        <a:effectLst/>
      </p:bgPr>
    </p:bg>
    <p:spTree>
      <p:nvGrpSpPr>
        <p:cNvPr id="1" name=""/>
        <p:cNvGrpSpPr/>
        <p:nvPr/>
      </p:nvGrpSpPr>
      <p:grpSpPr/>
      <p:sp>
        <p:nvSpPr>
          <p:cNvPr id="2050" name="Rectangle 2"/>
          <p:cNvSpPr>
            <a:spLocks noGrp="1"/>
          </p:cNvSpPr>
          <p:nvPr>
            <p:ph type="title"/>
          </p:nvPr>
        </p:nvSpPr>
        <p:spPr>
          <a:xfrm>
            <a:off x="609600" y="274638"/>
            <a:ext cx="10972800" cy="1143000"/>
          </a:xfrm>
          <a:prstGeom prst="rect">
            <a:avLst/>
          </a:prstGeom>
          <a:noFill/>
          <a:ln w="9525">
            <a:noFill/>
          </a:ln>
        </p:spPr>
        <p:txBody>
          <a:bodyPr anchor="ctr" anchorCtr="0"/>
          <a:p>
            <a:pPr lvl="0"/>
            <a:r>
              <a:rPr dirty="0"/>
              <a:t>Click to edit Master title style</a:t>
            </a:r>
            <a:endParaRPr dirty="0"/>
          </a:p>
        </p:txBody>
      </p:sp>
      <p:sp>
        <p:nvSpPr>
          <p:cNvPr id="2051" name="Rectangle 3"/>
          <p:cNvSpPr>
            <a:spLocks noGrp="1"/>
          </p:cNvSpPr>
          <p:nvPr>
            <p:ph type="body" idx="1"/>
          </p:nvPr>
        </p:nvSpPr>
        <p:spPr>
          <a:xfrm>
            <a:off x="609600" y="1600200"/>
            <a:ext cx="109728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buNone/>
            </a:pPr>
            <a:fld id="{9A0DB2DC-4C9A-4742-B13C-FB6460FD3503}" type="slidenum">
              <a:rPr lang="en-US" dirty="0">
                <a:latin typeface="Arial" panose="020B0604020202020204" pitchFamily="34" charset="0"/>
                <a:ea typeface="Arial" panose="020B0604020202020204" pitchFamily="34" charset="0"/>
              </a:rPr>
            </a:fld>
            <a:endParaRPr lang="en-US" dirty="0">
              <a:latin typeface="Arial" panose="020B0604020202020204" pitchFamily="34" charset="0"/>
              <a:ea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ransition advClick="0">
    <p:wheel spokes="4"/>
  </p:transition>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2.xml"/><Relationship Id="rId2" Type="http://schemas.microsoft.com/office/2007/relationships/hdphoto" Target="../media/image9.wdp"/><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2.xml"/><Relationship Id="rId2" Type="http://schemas.microsoft.com/office/2007/relationships/hdphoto" Target="../media/image9.wdp"/><Relationship Id="rId1"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2.xml"/><Relationship Id="rId2" Type="http://schemas.openxmlformats.org/officeDocument/2006/relationships/image" Target="../media/image10.png"/><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2.xml"/><Relationship Id="rId2" Type="http://schemas.openxmlformats.org/officeDocument/2006/relationships/image" Target="../media/image10.png"/><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rotWithShape="1">
          <a:blip r:embed="rId1">
            <a:extLst>
              <a:ext uri="{28A0092B-C50C-407E-A947-70E740481C1C}">
                <a14:useLocalDpi xmlns:a14="http://schemas.microsoft.com/office/drawing/2010/main" val="0"/>
              </a:ext>
            </a:extLst>
          </a:blip>
          <a:srcRect r="41771" b="65434"/>
          <a:stretch>
            <a:fillRect/>
          </a:stretch>
        </p:blipFill>
        <p:spPr>
          <a:xfrm>
            <a:off x="0" y="0"/>
            <a:ext cx="5690447" cy="2370667"/>
          </a:xfrm>
          <a:prstGeom prst="rect">
            <a:avLst/>
          </a:prstGeom>
        </p:spPr>
      </p:pic>
      <p:pic>
        <p:nvPicPr>
          <p:cNvPr id="6" name="图片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09600" y="3105150"/>
            <a:ext cx="10816590" cy="3722370"/>
          </a:xfrm>
          <a:prstGeom prst="rect">
            <a:avLst/>
          </a:prstGeom>
        </p:spPr>
      </p:pic>
      <p:pic>
        <p:nvPicPr>
          <p:cNvPr id="18" name="图片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2921000"/>
            <a:ext cx="1651847" cy="892387"/>
          </a:xfrm>
          <a:prstGeom prst="rect">
            <a:avLst/>
          </a:prstGeom>
        </p:spPr>
      </p:pic>
      <p:pic>
        <p:nvPicPr>
          <p:cNvPr id="16" name="图片 1"/>
          <p:cNvPicPr>
            <a:picLocks noChangeAspect="1"/>
          </p:cNvPicPr>
          <p:nvPr/>
        </p:nvPicPr>
        <p:blipFill rotWithShape="1">
          <a:blip r:embed="rId4" cstate="print">
            <a:extLst>
              <a:ext uri="{28A0092B-C50C-407E-A947-70E740481C1C}">
                <a14:useLocalDpi xmlns:a14="http://schemas.microsoft.com/office/drawing/2010/main" val="0"/>
              </a:ext>
            </a:extLst>
          </a:blip>
          <a:srcRect l="32760" r="39529"/>
          <a:stretch>
            <a:fillRect/>
          </a:stretch>
        </p:blipFill>
        <p:spPr>
          <a:xfrm flipH="1">
            <a:off x="3362748" y="4025900"/>
            <a:ext cx="1322493" cy="2728807"/>
          </a:xfrm>
          <a:prstGeom prst="rect">
            <a:avLst/>
          </a:prstGeom>
        </p:spPr>
      </p:pic>
      <p:pic>
        <p:nvPicPr>
          <p:cNvPr id="17" name="图片 1"/>
          <p:cNvPicPr>
            <a:picLocks noChangeAspect="1"/>
          </p:cNvPicPr>
          <p:nvPr/>
        </p:nvPicPr>
        <p:blipFill rotWithShape="1">
          <a:blip r:embed="rId5" cstate="print">
            <a:extLst>
              <a:ext uri="{28A0092B-C50C-407E-A947-70E740481C1C}">
                <a14:useLocalDpi xmlns:a14="http://schemas.microsoft.com/office/drawing/2010/main" val="0"/>
              </a:ext>
            </a:extLst>
          </a:blip>
          <a:srcRect l="60979" t="1142" r="11883" b="-1142"/>
          <a:stretch>
            <a:fillRect/>
          </a:stretch>
        </p:blipFill>
        <p:spPr>
          <a:xfrm>
            <a:off x="4685030" y="3917103"/>
            <a:ext cx="1400387" cy="2950633"/>
          </a:xfrm>
          <a:prstGeom prst="rect">
            <a:avLst/>
          </a:prstGeom>
        </p:spPr>
      </p:pic>
      <p:sp>
        <p:nvSpPr>
          <p:cNvPr id="15" name="TextBox 1"/>
          <p:cNvSpPr txBox="1">
            <a:spLocks noChangeArrowheads="1"/>
          </p:cNvSpPr>
          <p:nvPr/>
        </p:nvSpPr>
        <p:spPr bwMode="auto">
          <a:xfrm>
            <a:off x="382270" y="1474245"/>
            <a:ext cx="11684000" cy="2199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spAutoFit/>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eaLnBrk="1" hangingPunct="1">
              <a:spcBef>
                <a:spcPct val="0"/>
              </a:spcBef>
            </a:pPr>
            <a:r>
              <a:rPr lang="vi-VN" altLang="en-US" sz="4500" b="1" kern="0" dirty="0">
                <a:solidFill>
                  <a:srgbClr val="002060"/>
                </a:solidFill>
                <a:latin typeface="Times New Roman" panose="02020603050405020304" pitchFamily="18" charset="0"/>
                <a:cs typeface="Times New Roman" panose="02020603050405020304" pitchFamily="18" charset="0"/>
              </a:rPr>
              <a:t>ĐẠO ĐỨC 5</a:t>
            </a:r>
            <a:endParaRPr lang="vi-VN" altLang="en-US" sz="4500" b="1" kern="0" dirty="0">
              <a:solidFill>
                <a:srgbClr val="002060"/>
              </a:solidFill>
              <a:latin typeface="Times New Roman" panose="02020603050405020304" pitchFamily="18" charset="0"/>
              <a:cs typeface="Times New Roman" panose="02020603050405020304" pitchFamily="18" charset="0"/>
            </a:endParaRPr>
          </a:p>
          <a:p>
            <a:pPr eaLnBrk="1" hangingPunct="1">
              <a:spcBef>
                <a:spcPct val="0"/>
              </a:spcBef>
            </a:pPr>
            <a:r>
              <a:rPr lang="en-US" altLang="vi-VN" sz="4500" b="1" kern="0" dirty="0">
                <a:solidFill>
                  <a:srgbClr val="FF0000"/>
                </a:solidFill>
                <a:latin typeface="Times New Roman" panose="02020603050405020304" pitchFamily="18" charset="0"/>
                <a:cs typeface="Times New Roman" panose="02020603050405020304" pitchFamily="18" charset="0"/>
              </a:rPr>
              <a:t>H</a:t>
            </a:r>
            <a:r>
              <a:rPr lang="vi-VN" altLang="vi-VN" sz="4500" b="1" kern="0" dirty="0">
                <a:solidFill>
                  <a:srgbClr val="FF0000"/>
                </a:solidFill>
                <a:latin typeface="Times New Roman" panose="02020603050405020304" pitchFamily="18" charset="0"/>
                <a:cs typeface="Times New Roman" panose="02020603050405020304" pitchFamily="18" charset="0"/>
              </a:rPr>
              <a:t>ỢP TÁC VỚI NGƯỜI XUNG QUANH (TIẾT 2)</a:t>
            </a:r>
            <a:endParaRPr lang="vi-VN" altLang="vi-VN" sz="4500" b="1" kern="0"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277495" y="0"/>
            <a:ext cx="12192000" cy="1361491"/>
          </a:xfrm>
          <a:prstGeom prst="rect">
            <a:avLst/>
          </a:prstGeom>
          <a:noFill/>
          <a:ln w="12700" cap="flat" cmpd="sng" algn="ctr">
            <a:noFill/>
            <a:prstDash val="solid"/>
            <a:miter lim="800000"/>
          </a:ln>
          <a:effectLst/>
          <a:extLst>
            <a:ext uri="{909E8E84-426E-40DD-AFC4-6F175D3DCCD1}">
              <a14:hiddenFill xmlns:a14="http://schemas.microsoft.com/office/drawing/2010/main">
                <a:solidFill>
                  <a:sysClr val="window" lastClr="FFFFFF"/>
                </a:solidFill>
              </a14:hiddenFill>
            </a:ext>
          </a:extLst>
        </p:spPr>
        <p:txBody>
          <a:bodyPr rtlCol="0" anchor="ctr"/>
          <a:p>
            <a:pPr marL="0" marR="0" lvl="0" indent="0" algn="ctr" defTabSz="914400" rtl="0" eaLnBrk="1" fontAlgn="auto" latinLnBrk="0" hangingPunct="1">
              <a:lnSpc>
                <a:spcPct val="107000"/>
              </a:lnSpc>
              <a:spcBef>
                <a:spcPts val="0"/>
              </a:spcBef>
              <a:spcAft>
                <a:spcPts val="600"/>
              </a:spcAft>
              <a:buClrTx/>
              <a:buSzTx/>
              <a:buFontTx/>
              <a:buNone/>
              <a:defRPr/>
            </a:pPr>
            <a:r>
              <a:rPr kumimoji="0" lang="vi-VN" sz="35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charset="0"/>
                <a:cs typeface="Times New Roman" panose="02020603050405020304" pitchFamily="18" charset="0"/>
              </a:rPr>
              <a:t>ỦY BAN NHÂN DÂN QUẬN PHÚ NHUẬN</a:t>
            </a:r>
            <a:endParaRPr kumimoji="0" lang="vi-VN" sz="35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600"/>
              </a:spcAft>
              <a:buClrTx/>
              <a:buSzTx/>
              <a:buFontTx/>
              <a:buNone/>
              <a:defRPr/>
            </a:pPr>
            <a:r>
              <a:rPr kumimoji="0" lang="vi-VN" sz="35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charset="0"/>
                <a:cs typeface="Times New Roman" panose="02020603050405020304" pitchFamily="18" charset="0"/>
              </a:rPr>
              <a:t>TRƯỜNG TIỂU HỌC NGUYỄN ĐÌNH CHÍNH</a:t>
            </a:r>
            <a:endParaRPr kumimoji="0" lang="vi-VN" sz="35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rotWithShape="1">
          <a:blip r:embed="rId1">
            <a:extLst>
              <a:ext uri="{28A0092B-C50C-407E-A947-70E740481C1C}">
                <a14:useLocalDpi xmlns:a14="http://schemas.microsoft.com/office/drawing/2010/main" val="0"/>
              </a:ext>
            </a:extLst>
          </a:blip>
          <a:srcRect l="8535" t="69047" r="25808" b="-1"/>
          <a:stretch>
            <a:fillRect/>
          </a:stretch>
        </p:blipFill>
        <p:spPr>
          <a:xfrm>
            <a:off x="-938530" y="-127000"/>
            <a:ext cx="13130530" cy="4902835"/>
          </a:xfrm>
          <a:prstGeom prst="rect">
            <a:avLst/>
          </a:prstGeom>
        </p:spPr>
      </p:pic>
      <p:sp>
        <p:nvSpPr>
          <p:cNvPr id="5145" name="Rectangle 25"/>
          <p:cNvSpPr/>
          <p:nvPr/>
        </p:nvSpPr>
        <p:spPr>
          <a:xfrm>
            <a:off x="621030" y="0"/>
            <a:ext cx="2553335" cy="537210"/>
          </a:xfrm>
          <a:prstGeom prst="rect">
            <a:avLst/>
          </a:prstGeom>
          <a:noFill/>
          <a:ln w="9525">
            <a:noFill/>
          </a:ln>
        </p:spPr>
        <p:txBody>
          <a:bodyPr wrap="square">
            <a:spAutoFit/>
          </a:bodyPr>
          <a:p>
            <a:pPr marL="342900" indent="-342900">
              <a:buFont typeface="Wingdings" panose="05000000000000000000" pitchFamily="2" charset="2"/>
              <a:buChar char="v"/>
            </a:pPr>
            <a:r>
              <a:rPr lang="en-US" altLang="vi-VN" sz="2900" b="1" dirty="0">
                <a:solidFill>
                  <a:srgbClr val="0B19C8"/>
                </a:solidFill>
                <a:latin typeface="Times New Roman" panose="02020603050405020304" pitchFamily="18" charset="0"/>
              </a:rPr>
              <a:t>Bài 3:</a:t>
            </a:r>
            <a:endParaRPr lang="en-US" altLang="vi-VN" sz="2900" b="1" dirty="0">
              <a:solidFill>
                <a:srgbClr val="0B19C8"/>
              </a:solidFill>
              <a:latin typeface="Times New Roman" panose="02020603050405020304" pitchFamily="18" charset="0"/>
            </a:endParaRPr>
          </a:p>
        </p:txBody>
      </p:sp>
      <p:sp>
        <p:nvSpPr>
          <p:cNvPr id="5147" name="Rectangle 27"/>
          <p:cNvSpPr>
            <a:spLocks noChangeArrowheads="1"/>
          </p:cNvSpPr>
          <p:nvPr/>
        </p:nvSpPr>
        <p:spPr bwMode="auto">
          <a:xfrm>
            <a:off x="0" y="858520"/>
            <a:ext cx="9921875" cy="1337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algn="just" eaLnBrk="1" hangingPunct="1">
              <a:spcBef>
                <a:spcPct val="20000"/>
              </a:spcBef>
              <a:buClr>
                <a:schemeClr val="hlink"/>
              </a:buClr>
              <a:buSzPct val="60000"/>
              <a:buFont typeface="Wingdings" panose="05000000000000000000" pitchFamily="2" charset="2"/>
              <a:buNone/>
            </a:pPr>
            <a:r>
              <a:rPr lang="en-US" altLang="vi-VN" sz="2700" b="1" dirty="0">
                <a:solidFill>
                  <a:srgbClr val="0B19C8"/>
                </a:solidFill>
                <a:effectLst>
                  <a:outerShdw blurRad="38100" dist="38100" dir="2700000">
                    <a:srgbClr val="C0C0C0"/>
                  </a:outerShdw>
                </a:effectLst>
                <a:latin typeface="Times New Roman" panose="02020603050405020304" pitchFamily="18" charset="0"/>
              </a:rPr>
              <a:t>a) Đ</a:t>
            </a:r>
            <a:r>
              <a:rPr lang="vi-VN" altLang="vi-VN" sz="2700" b="1" dirty="0">
                <a:solidFill>
                  <a:srgbClr val="0B19C8"/>
                </a:solidFill>
                <a:effectLst>
                  <a:outerShdw blurRad="38100" dist="38100" dir="2700000">
                    <a:srgbClr val="C0C0C0"/>
                  </a:outerShdw>
                </a:effectLst>
                <a:latin typeface="Times New Roman" panose="02020603050405020304" pitchFamily="18" charset="0"/>
              </a:rPr>
              <a:t>ư</a:t>
            </a:r>
            <a:r>
              <a:rPr lang="en-US" altLang="vi-VN" sz="2700" b="1" dirty="0">
                <a:solidFill>
                  <a:srgbClr val="0B19C8"/>
                </a:solidFill>
                <a:effectLst>
                  <a:outerShdw blurRad="38100" dist="38100" dir="2700000">
                    <a:srgbClr val="C0C0C0"/>
                  </a:outerShdw>
                </a:effectLst>
                <a:latin typeface="Times New Roman" panose="02020603050405020304" pitchFamily="18" charset="0"/>
              </a:rPr>
              <a:t>ợc lớp giao nhiệm vụ trang trí báo t</a:t>
            </a:r>
            <a:r>
              <a:rPr lang="vi-VN" altLang="vi-VN" sz="2700" b="1" dirty="0">
                <a:solidFill>
                  <a:srgbClr val="0B19C8"/>
                </a:solidFill>
                <a:effectLst>
                  <a:outerShdw blurRad="38100" dist="38100" dir="2700000">
                    <a:srgbClr val="C0C0C0"/>
                  </a:outerShdw>
                </a:effectLst>
                <a:latin typeface="Times New Roman" panose="02020603050405020304" pitchFamily="18" charset="0"/>
              </a:rPr>
              <a:t>ư</a:t>
            </a:r>
            <a:r>
              <a:rPr lang="en-US" altLang="vi-VN" sz="2700" b="1" dirty="0">
                <a:solidFill>
                  <a:srgbClr val="0B19C8"/>
                </a:solidFill>
                <a:effectLst>
                  <a:outerShdw blurRad="38100" dist="38100" dir="2700000">
                    <a:srgbClr val="C0C0C0"/>
                  </a:outerShdw>
                </a:effectLst>
                <a:latin typeface="Times New Roman" panose="02020603050405020304" pitchFamily="18" charset="0"/>
              </a:rPr>
              <a:t>ờng, ba bạn Tâm, Nga, Hoan phân công nhau: Tâm viết tên báo, Nga vẽ </a:t>
            </a:r>
            <a:r>
              <a:rPr lang="vi-VN" altLang="vi-VN" sz="2700" b="1" dirty="0">
                <a:solidFill>
                  <a:srgbClr val="0B19C8"/>
                </a:solidFill>
                <a:effectLst>
                  <a:outerShdw blurRad="38100" dist="38100" dir="2700000">
                    <a:srgbClr val="C0C0C0"/>
                  </a:outerShdw>
                </a:effectLst>
                <a:latin typeface="Times New Roman" panose="02020603050405020304" pitchFamily="18" charset="0"/>
              </a:rPr>
              <a:t>đư</a:t>
            </a:r>
            <a:r>
              <a:rPr lang="en-US" altLang="vi-VN" sz="2700" b="1" dirty="0">
                <a:solidFill>
                  <a:srgbClr val="0B19C8"/>
                </a:solidFill>
                <a:effectLst>
                  <a:outerShdw blurRad="38100" dist="38100" dir="2700000">
                    <a:srgbClr val="C0C0C0"/>
                  </a:outerShdw>
                </a:effectLst>
                <a:latin typeface="Times New Roman" panose="02020603050405020304" pitchFamily="18" charset="0"/>
              </a:rPr>
              <a:t>ờng diềm, Còn Hoan thì sắp xếp các bài báo.</a:t>
            </a:r>
            <a:endParaRPr lang="en-US" altLang="vi-VN" sz="2700" b="1" dirty="0">
              <a:solidFill>
                <a:srgbClr val="0B19C8"/>
              </a:solidFill>
              <a:effectLst>
                <a:outerShdw blurRad="38100" dist="38100" dir="2700000">
                  <a:srgbClr val="C0C0C0"/>
                </a:outerShdw>
              </a:effectLst>
              <a:latin typeface="Times New Roman" panose="02020603050405020304" pitchFamily="18" charset="0"/>
            </a:endParaRPr>
          </a:p>
        </p:txBody>
      </p:sp>
      <p:sp>
        <p:nvSpPr>
          <p:cNvPr id="5149" name="Rectangle 29"/>
          <p:cNvSpPr>
            <a:spLocks noChangeArrowheads="1"/>
          </p:cNvSpPr>
          <p:nvPr/>
        </p:nvSpPr>
        <p:spPr bwMode="auto">
          <a:xfrm>
            <a:off x="-26670" y="2068195"/>
            <a:ext cx="9785985" cy="1337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rPr>
              <a:t>b) Hàng tuần các hộ gia </a:t>
            </a:r>
            <a:r>
              <a:rPr kumimoji="0" lang="vi-VN"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rPr>
              <a:t>đ</a:t>
            </a:r>
            <a:r>
              <a:rPr kumimoji="0" lang="en-US"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rPr>
              <a:t>ình n</a:t>
            </a:r>
            <a:r>
              <a:rPr kumimoji="0" lang="vi-VN"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rPr>
              <a:t>ơ</a:t>
            </a:r>
            <a:r>
              <a:rPr kumimoji="0" lang="en-US"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rPr>
              <a:t>i Long ở cùng nhau làm vệ sinh khu tập thể. Long th</a:t>
            </a:r>
            <a:r>
              <a:rPr kumimoji="0" lang="vi-VN"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rPr>
              <a:t>ư</a:t>
            </a:r>
            <a:r>
              <a:rPr kumimoji="0" lang="en-US"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rPr>
              <a:t>ờng tự chọn công việc nhẹ nhàng nhất, làm cho nhanh </a:t>
            </a:r>
            <a:r>
              <a:rPr kumimoji="0" lang="vi-VN"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rPr>
              <a:t>đ</a:t>
            </a:r>
            <a:r>
              <a:rPr kumimoji="0" lang="en-US"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rPr>
              <a:t>ể về xem ti</a:t>
            </a:r>
            <a:r>
              <a:rPr kumimoji="0" lang="en-US" altLang="vi-VN" sz="2700" b="1" i="0" u="none" strike="noStrike" kern="1200" cap="none" spc="0" normalizeH="0" baseline="0" noProof="0">
                <a:ln>
                  <a:noFill/>
                </a:ln>
                <a:solidFill>
                  <a:srgbClr val="0B19C8"/>
                </a:solidFill>
                <a:effectLst>
                  <a:outerShdw blurRad="38100" dist="38100" dir="2700000" algn="tl">
                    <a:srgbClr val="000000"/>
                  </a:outerShdw>
                </a:effectLst>
                <a:uLnTx/>
                <a:uFillTx/>
                <a:latin typeface="Times New Roman" panose="02020603050405020304"/>
                <a:ea typeface="+mn-ea"/>
                <a:cs typeface="+mn-cs"/>
              </a:rPr>
              <a:t> </a:t>
            </a:r>
            <a:r>
              <a:rPr kumimoji="0" lang="en-US"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rPr>
              <a:t>vi.</a:t>
            </a:r>
            <a:endParaRPr kumimoji="0" lang="en-US" altLang="vi-VN" sz="2700" b="1" i="0" u="none" strike="noStrike" kern="1200" cap="none" spc="0" normalizeH="0" baseline="0" noProof="0">
              <a:ln>
                <a:noFill/>
              </a:ln>
              <a:solidFill>
                <a:srgbClr val="0B19C8"/>
              </a:solidFill>
              <a:effectLst>
                <a:outerShdw blurRad="38100" dist="38100" dir="2700000" algn="tl">
                  <a:srgbClr val="FFFFFF"/>
                </a:outerShdw>
              </a:effectLst>
              <a:uLnTx/>
              <a:uFillTx/>
              <a:latin typeface="Times New Roman" panose="02020603050405020304"/>
              <a:ea typeface="+mn-ea"/>
              <a:cs typeface="+mn-cs"/>
            </a:endParaRPr>
          </a:p>
        </p:txBody>
      </p:sp>
      <p:sp>
        <p:nvSpPr>
          <p:cNvPr id="5156" name="Text Box 36"/>
          <p:cNvSpPr txBox="1"/>
          <p:nvPr/>
        </p:nvSpPr>
        <p:spPr>
          <a:xfrm>
            <a:off x="45720" y="3272790"/>
            <a:ext cx="9713595" cy="1337945"/>
          </a:xfrm>
          <a:prstGeom prst="rect">
            <a:avLst/>
          </a:prstGeom>
          <a:noFill/>
          <a:ln w="9525">
            <a:noFill/>
          </a:ln>
        </p:spPr>
        <p:txBody>
          <a:bodyPr wrap="square">
            <a:spAutoFit/>
          </a:bodyPr>
          <a:p>
            <a:pPr algn="just" eaLnBrk="1" hangingPunct="1">
              <a:spcBef>
                <a:spcPct val="50000"/>
              </a:spcBef>
            </a:pPr>
            <a:r>
              <a:rPr lang="en-US" altLang="vi-VN" sz="2700" b="1" dirty="0">
                <a:solidFill>
                  <a:srgbClr val="0B19C8"/>
                </a:solidFill>
                <a:latin typeface="Times New Roman" panose="02020603050405020304" pitchFamily="18" charset="0"/>
              </a:rPr>
              <a:t>c) An, Bình và Hoa được giao nhiệm vụ sưu tầm tranh chủ đề Việt Nam. Nhưng trong khi đó hoa bị ốm phải nghỉ. Khi Hoa hỏi lại An việc phải làm. An trả lời qua loa rồi bỏ đi.</a:t>
            </a:r>
            <a:endParaRPr lang="en-US" altLang="vi-VN" sz="2700" b="1" dirty="0">
              <a:solidFill>
                <a:srgbClr val="0B19C8"/>
              </a:solidFill>
              <a:latin typeface="Times New Roman" panose="02020603050405020304" pitchFamily="18" charset="0"/>
            </a:endParaRPr>
          </a:p>
        </p:txBody>
      </p:sp>
      <p:sp>
        <p:nvSpPr>
          <p:cNvPr id="5157" name="Text Box 37"/>
          <p:cNvSpPr txBox="1"/>
          <p:nvPr/>
        </p:nvSpPr>
        <p:spPr>
          <a:xfrm>
            <a:off x="80645" y="4404360"/>
            <a:ext cx="9644380" cy="1337945"/>
          </a:xfrm>
          <a:prstGeom prst="rect">
            <a:avLst/>
          </a:prstGeom>
          <a:noFill/>
          <a:ln w="9525">
            <a:noFill/>
          </a:ln>
        </p:spPr>
        <p:txBody>
          <a:bodyPr wrap="square">
            <a:spAutoFit/>
          </a:bodyPr>
          <a:p>
            <a:pPr algn="just" eaLnBrk="1" hangingPunct="1">
              <a:spcBef>
                <a:spcPct val="50000"/>
              </a:spcBef>
            </a:pPr>
            <a:r>
              <a:rPr lang="en-US" altLang="vi-VN" sz="2700" b="1" dirty="0">
                <a:solidFill>
                  <a:srgbClr val="0B19C8"/>
                </a:solidFill>
                <a:latin typeface="Times New Roman" panose="02020603050405020304" pitchFamily="18" charset="0"/>
              </a:rPr>
              <a:t>d) Tổ 1, hôm nay phải làm việc nhóm để chuẩn bị trang phục cho buổi biểu diễn văn nghệ. Khi đó cả tổ đang làm thì Minh có vẻ không thích làm, cũng không cho ý kiến gì với các bạn.</a:t>
            </a:r>
            <a:endParaRPr lang="en-US" altLang="vi-VN" sz="2700" b="1" dirty="0">
              <a:solidFill>
                <a:srgbClr val="0B19C8"/>
              </a:solidFill>
              <a:latin typeface="Times New Roman" panose="02020603050405020304" pitchFamily="18" charset="0"/>
            </a:endParaRPr>
          </a:p>
        </p:txBody>
      </p:sp>
      <p:sp>
        <p:nvSpPr>
          <p:cNvPr id="5158" name="Text Box 38"/>
          <p:cNvSpPr txBox="1"/>
          <p:nvPr/>
        </p:nvSpPr>
        <p:spPr>
          <a:xfrm>
            <a:off x="182880" y="5585460"/>
            <a:ext cx="9644380" cy="1337945"/>
          </a:xfrm>
          <a:prstGeom prst="rect">
            <a:avLst/>
          </a:prstGeom>
          <a:noFill/>
          <a:ln w="9525">
            <a:noFill/>
          </a:ln>
        </p:spPr>
        <p:txBody>
          <a:bodyPr wrap="square">
            <a:spAutoFit/>
          </a:bodyPr>
          <a:p>
            <a:pPr algn="just" eaLnBrk="1" hangingPunct="1">
              <a:spcBef>
                <a:spcPct val="50000"/>
              </a:spcBef>
            </a:pPr>
            <a:r>
              <a:rPr lang="en-US" altLang="vi-VN" sz="2700" b="1" dirty="0">
                <a:solidFill>
                  <a:srgbClr val="0B19C8"/>
                </a:solidFill>
                <a:latin typeface="Times New Roman" panose="02020603050405020304" pitchFamily="18" charset="0"/>
              </a:rPr>
              <a:t>e) Mai được cả tổ cử sang tổ 2 để giúp đỡ các bạn giải bài toán khó. Mai vui vẻ trả lời câu hỏi của các bạn và lắng nghe ý kiến của các bạn rồi góp ý.</a:t>
            </a:r>
            <a:endParaRPr lang="en-US" altLang="vi-VN" sz="2700" b="1" dirty="0">
              <a:solidFill>
                <a:srgbClr val="0B19C8"/>
              </a:solidFill>
              <a:latin typeface="Times New Roman" panose="02020603050405020304" pitchFamily="18" charset="0"/>
            </a:endParaRPr>
          </a:p>
        </p:txBody>
      </p:sp>
      <p:sp>
        <p:nvSpPr>
          <p:cNvPr id="5162" name="Rectangle 42"/>
          <p:cNvSpPr/>
          <p:nvPr/>
        </p:nvSpPr>
        <p:spPr>
          <a:xfrm>
            <a:off x="1627188" y="415925"/>
            <a:ext cx="6705600" cy="537210"/>
          </a:xfrm>
          <a:prstGeom prst="rect">
            <a:avLst/>
          </a:prstGeom>
          <a:noFill/>
          <a:ln w="9525">
            <a:noFill/>
          </a:ln>
        </p:spPr>
        <p:txBody>
          <a:bodyPr>
            <a:spAutoFit/>
          </a:bodyPr>
          <a:p>
            <a:r>
              <a:rPr lang="en-US" altLang="vi-VN" sz="2900" b="1" i="1" dirty="0">
                <a:solidFill>
                  <a:srgbClr val="FF0000"/>
                </a:solidFill>
                <a:latin typeface="Times New Roman" panose="02020603050405020304" pitchFamily="18" charset="0"/>
              </a:rPr>
              <a:t>Theo em, việc làm nào dưới đây là đúng?</a:t>
            </a:r>
            <a:endParaRPr lang="en-US" altLang="vi-VN" sz="2900" b="1" i="1" dirty="0">
              <a:solidFill>
                <a:srgbClr val="FF0000"/>
              </a:solidFill>
              <a:latin typeface="Times New Roman" panose="02020603050405020304" pitchFamily="18" charset="0"/>
            </a:endParaRPr>
          </a:p>
        </p:txBody>
      </p:sp>
      <p:sp>
        <p:nvSpPr>
          <p:cNvPr id="5148" name="Text Box 28"/>
          <p:cNvSpPr txBox="1"/>
          <p:nvPr/>
        </p:nvSpPr>
        <p:spPr>
          <a:xfrm>
            <a:off x="4399598" y="1735773"/>
            <a:ext cx="3151187" cy="460375"/>
          </a:xfrm>
          <a:prstGeom prst="rect">
            <a:avLst/>
          </a:prstGeom>
          <a:noFill/>
          <a:ln w="19050" cap="flat" cmpd="sng">
            <a:solidFill>
              <a:srgbClr val="0000FF"/>
            </a:solidFill>
            <a:prstDash val="solid"/>
            <a:miter/>
            <a:headEnd type="none" w="med" len="med"/>
            <a:tailEnd type="none" w="med" len="med"/>
          </a:ln>
        </p:spPr>
        <p:txBody>
          <a:bodyPr>
            <a:spAutoFit/>
          </a:bodyPr>
          <a:p>
            <a:pPr algn="ctr" eaLnBrk="1" hangingPunct="1">
              <a:spcBef>
                <a:spcPct val="50000"/>
              </a:spcBef>
            </a:pPr>
            <a:r>
              <a:rPr lang="en-US" altLang="vi-VN" sz="2400" b="1" dirty="0">
                <a:solidFill>
                  <a:srgbClr val="FF0000"/>
                </a:solidFill>
                <a:latin typeface="Times New Roman" panose="02020603050405020304" pitchFamily="18" charset="0"/>
              </a:rPr>
              <a:t>Đ.Thể hiện sự hợp tác</a:t>
            </a:r>
            <a:endParaRPr lang="en-US" altLang="vi-VN" sz="2400" b="1" dirty="0">
              <a:solidFill>
                <a:srgbClr val="FF0000"/>
              </a:solidFill>
              <a:latin typeface="Times New Roman" panose="02020603050405020304" pitchFamily="18" charset="0"/>
            </a:endParaRPr>
          </a:p>
        </p:txBody>
      </p:sp>
      <p:sp>
        <p:nvSpPr>
          <p:cNvPr id="5150" name="Text Box 30"/>
          <p:cNvSpPr txBox="1"/>
          <p:nvPr/>
        </p:nvSpPr>
        <p:spPr>
          <a:xfrm>
            <a:off x="4000818" y="2945765"/>
            <a:ext cx="3602037" cy="460375"/>
          </a:xfrm>
          <a:prstGeom prst="rect">
            <a:avLst/>
          </a:prstGeom>
          <a:noFill/>
          <a:ln w="19050" cap="flat" cmpd="sng">
            <a:solidFill>
              <a:srgbClr val="0000FF"/>
            </a:solidFill>
            <a:prstDash val="solid"/>
            <a:miter/>
            <a:headEnd type="none" w="med" len="med"/>
            <a:tailEnd type="none" w="med" len="med"/>
          </a:ln>
        </p:spPr>
        <p:txBody>
          <a:bodyPr>
            <a:spAutoFit/>
          </a:bodyPr>
          <a:p>
            <a:pPr algn="ctr" eaLnBrk="1" hangingPunct="1">
              <a:spcBef>
                <a:spcPct val="50000"/>
              </a:spcBef>
            </a:pPr>
            <a:r>
              <a:rPr lang="en-US" altLang="vi-VN" sz="2400" b="1" dirty="0">
                <a:solidFill>
                  <a:srgbClr val="FF0000"/>
                </a:solidFill>
                <a:latin typeface="Times New Roman" panose="02020603050405020304" pitchFamily="18" charset="0"/>
              </a:rPr>
              <a:t>S.Thể hiện không hợp tác</a:t>
            </a:r>
            <a:endParaRPr lang="en-US" altLang="vi-VN" sz="2400" b="1" dirty="0">
              <a:solidFill>
                <a:srgbClr val="FF0000"/>
              </a:solidFill>
              <a:latin typeface="Times New Roman" panose="02020603050405020304" pitchFamily="18" charset="0"/>
            </a:endParaRPr>
          </a:p>
        </p:txBody>
      </p:sp>
      <p:sp>
        <p:nvSpPr>
          <p:cNvPr id="5159" name="Text Box 39"/>
          <p:cNvSpPr txBox="1"/>
          <p:nvPr/>
        </p:nvSpPr>
        <p:spPr>
          <a:xfrm>
            <a:off x="7364095" y="4083685"/>
            <a:ext cx="3587750" cy="460375"/>
          </a:xfrm>
          <a:prstGeom prst="rect">
            <a:avLst/>
          </a:prstGeom>
          <a:noFill/>
          <a:ln w="19050" cap="flat" cmpd="sng">
            <a:solidFill>
              <a:srgbClr val="0000FF"/>
            </a:solidFill>
            <a:prstDash val="solid"/>
            <a:miter/>
            <a:headEnd type="none" w="med" len="med"/>
            <a:tailEnd type="none" w="med" len="med"/>
          </a:ln>
        </p:spPr>
        <p:txBody>
          <a:bodyPr>
            <a:spAutoFit/>
          </a:bodyPr>
          <a:p>
            <a:pPr algn="ctr" eaLnBrk="1" hangingPunct="1">
              <a:spcBef>
                <a:spcPct val="50000"/>
              </a:spcBef>
            </a:pPr>
            <a:r>
              <a:rPr lang="en-US" altLang="vi-VN" sz="2400" b="1" dirty="0">
                <a:solidFill>
                  <a:srgbClr val="FF0000"/>
                </a:solidFill>
                <a:latin typeface="Times New Roman" panose="02020603050405020304" pitchFamily="18" charset="0"/>
              </a:rPr>
              <a:t>S.Thể hiện không hợp tác</a:t>
            </a:r>
            <a:endParaRPr lang="en-US" altLang="vi-VN" sz="2400" b="1" dirty="0">
              <a:solidFill>
                <a:srgbClr val="FF0000"/>
              </a:solidFill>
              <a:latin typeface="Times New Roman" panose="02020603050405020304" pitchFamily="18" charset="0"/>
            </a:endParaRPr>
          </a:p>
        </p:txBody>
      </p:sp>
      <p:sp>
        <p:nvSpPr>
          <p:cNvPr id="5160" name="Text Box 40"/>
          <p:cNvSpPr txBox="1"/>
          <p:nvPr/>
        </p:nvSpPr>
        <p:spPr>
          <a:xfrm>
            <a:off x="8610283" y="5221605"/>
            <a:ext cx="3581400" cy="460375"/>
          </a:xfrm>
          <a:prstGeom prst="rect">
            <a:avLst/>
          </a:prstGeom>
          <a:noFill/>
          <a:ln w="19050" cap="flat" cmpd="sng">
            <a:solidFill>
              <a:srgbClr val="0000FF"/>
            </a:solidFill>
            <a:prstDash val="solid"/>
            <a:miter/>
            <a:headEnd type="none" w="med" len="med"/>
            <a:tailEnd type="none" w="med" len="med"/>
          </a:ln>
        </p:spPr>
        <p:txBody>
          <a:bodyPr>
            <a:spAutoFit/>
          </a:bodyPr>
          <a:p>
            <a:pPr algn="ctr" eaLnBrk="1" hangingPunct="1">
              <a:spcBef>
                <a:spcPct val="50000"/>
              </a:spcBef>
            </a:pPr>
            <a:r>
              <a:rPr lang="en-US" altLang="vi-VN" sz="2400" b="1" dirty="0">
                <a:solidFill>
                  <a:srgbClr val="FF0000"/>
                </a:solidFill>
                <a:latin typeface="Times New Roman" panose="02020603050405020304" pitchFamily="18" charset="0"/>
              </a:rPr>
              <a:t>S.Thể hiện không hợp tác</a:t>
            </a:r>
            <a:endParaRPr lang="en-US" altLang="vi-VN" sz="2400" b="1" dirty="0">
              <a:solidFill>
                <a:srgbClr val="FF0000"/>
              </a:solidFill>
              <a:latin typeface="Times New Roman" panose="02020603050405020304" pitchFamily="18" charset="0"/>
            </a:endParaRPr>
          </a:p>
        </p:txBody>
      </p:sp>
      <p:sp>
        <p:nvSpPr>
          <p:cNvPr id="5161" name="Text Box 41"/>
          <p:cNvSpPr txBox="1"/>
          <p:nvPr/>
        </p:nvSpPr>
        <p:spPr>
          <a:xfrm>
            <a:off x="3596640" y="6463030"/>
            <a:ext cx="3124200" cy="460375"/>
          </a:xfrm>
          <a:prstGeom prst="rect">
            <a:avLst/>
          </a:prstGeom>
          <a:noFill/>
          <a:ln w="19050" cap="flat" cmpd="sng">
            <a:solidFill>
              <a:srgbClr val="0000FF"/>
            </a:solidFill>
            <a:prstDash val="solid"/>
            <a:miter/>
            <a:headEnd type="none" w="med" len="med"/>
            <a:tailEnd type="none" w="med" len="med"/>
          </a:ln>
        </p:spPr>
        <p:txBody>
          <a:bodyPr>
            <a:spAutoFit/>
          </a:bodyPr>
          <a:p>
            <a:pPr algn="ctr" eaLnBrk="1" hangingPunct="1">
              <a:spcBef>
                <a:spcPct val="50000"/>
              </a:spcBef>
            </a:pPr>
            <a:r>
              <a:rPr lang="en-US" altLang="vi-VN" sz="2400" b="1" dirty="0">
                <a:solidFill>
                  <a:srgbClr val="FF0000"/>
                </a:solidFill>
                <a:latin typeface="Times New Roman" panose="02020603050405020304" pitchFamily="18" charset="0"/>
              </a:rPr>
              <a:t>Đ.Thể hiện sự hợp tác</a:t>
            </a:r>
            <a:endParaRPr lang="en-US" altLang="vi-VN" sz="2400" b="1" dirty="0">
              <a:solidFill>
                <a:srgbClr val="FF0000"/>
              </a:solidFill>
              <a:latin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45"/>
                                        </p:tgtEl>
                                        <p:attrNameLst>
                                          <p:attrName>style.visibility</p:attrName>
                                        </p:attrNameLst>
                                      </p:cBhvr>
                                      <p:to>
                                        <p:strVal val="visible"/>
                                      </p:to>
                                    </p:set>
                                    <p:animEffect transition="in" filter="box(in)">
                                      <p:cBhvr>
                                        <p:cTn id="7" dur="500"/>
                                        <p:tgtEl>
                                          <p:spTgt spid="514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162"/>
                                        </p:tgtEl>
                                        <p:attrNameLst>
                                          <p:attrName>style.visibility</p:attrName>
                                        </p:attrNameLst>
                                      </p:cBhvr>
                                      <p:to>
                                        <p:strVal val="visible"/>
                                      </p:to>
                                    </p:set>
                                    <p:animEffect transition="in" filter="box(in)">
                                      <p:cBhvr>
                                        <p:cTn id="12" dur="500"/>
                                        <p:tgtEl>
                                          <p:spTgt spid="516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147"/>
                                        </p:tgtEl>
                                        <p:attrNameLst>
                                          <p:attrName>style.visibility</p:attrName>
                                        </p:attrNameLst>
                                      </p:cBhvr>
                                      <p:to>
                                        <p:strVal val="visible"/>
                                      </p:to>
                                    </p:set>
                                    <p:animEffect transition="in" filter="checkerboard(across)">
                                      <p:cBhvr>
                                        <p:cTn id="17" dur="500"/>
                                        <p:tgtEl>
                                          <p:spTgt spid="514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5149">
                                            <p:txEl>
                                              <p:charRg st="0" end="152"/>
                                            </p:txEl>
                                          </p:spTgt>
                                        </p:tgtEl>
                                        <p:attrNameLst>
                                          <p:attrName>style.visibility</p:attrName>
                                        </p:attrNameLst>
                                      </p:cBhvr>
                                      <p:to>
                                        <p:strVal val="visible"/>
                                      </p:to>
                                    </p:set>
                                    <p:animEffect transition="in" filter="diamond(in)">
                                      <p:cBhvr>
                                        <p:cTn id="22" dur="2000"/>
                                        <p:tgtEl>
                                          <p:spTgt spid="5149">
                                            <p:txEl>
                                              <p:charRg st="0" end="15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156"/>
                                        </p:tgtEl>
                                        <p:attrNameLst>
                                          <p:attrName>style.visibility</p:attrName>
                                        </p:attrNameLst>
                                      </p:cBhvr>
                                      <p:to>
                                        <p:strVal val="visible"/>
                                      </p:to>
                                    </p:set>
                                    <p:animEffect transition="in" filter="checkerboard(across)">
                                      <p:cBhvr>
                                        <p:cTn id="27" dur="500"/>
                                        <p:tgtEl>
                                          <p:spTgt spid="5156"/>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5157"/>
                                        </p:tgtEl>
                                        <p:attrNameLst>
                                          <p:attrName>style.visibility</p:attrName>
                                        </p:attrNameLst>
                                      </p:cBhvr>
                                      <p:to>
                                        <p:strVal val="visible"/>
                                      </p:to>
                                    </p:set>
                                    <p:animEffect transition="in" filter="wedge">
                                      <p:cBhvr>
                                        <p:cTn id="32" dur="2000"/>
                                        <p:tgtEl>
                                          <p:spTgt spid="5157"/>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158"/>
                                        </p:tgtEl>
                                        <p:attrNameLst>
                                          <p:attrName>style.visibility</p:attrName>
                                        </p:attrNameLst>
                                      </p:cBhvr>
                                      <p:to>
                                        <p:strVal val="visible"/>
                                      </p:to>
                                    </p:set>
                                    <p:animEffect transition="in" filter="box(in)">
                                      <p:cBhvr>
                                        <p:cTn id="37" dur="500"/>
                                        <p:tgtEl>
                                          <p:spTgt spid="5158"/>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5148"/>
                                        </p:tgtEl>
                                        <p:attrNameLst>
                                          <p:attrName>style.visibility</p:attrName>
                                        </p:attrNameLst>
                                      </p:cBhvr>
                                      <p:to>
                                        <p:strVal val="visible"/>
                                      </p:to>
                                    </p:set>
                                    <p:anim calcmode="lin" valueType="num">
                                      <p:cBhvr additive="base">
                                        <p:cTn id="42" dur="500" fill="hold"/>
                                        <p:tgtEl>
                                          <p:spTgt spid="5148"/>
                                        </p:tgtEl>
                                        <p:attrNameLst>
                                          <p:attrName>ppt_x</p:attrName>
                                        </p:attrNameLst>
                                      </p:cBhvr>
                                      <p:tavLst>
                                        <p:tav tm="0">
                                          <p:val>
                                            <p:strVal val="#ppt_x"/>
                                          </p:val>
                                        </p:tav>
                                        <p:tav tm="100000">
                                          <p:val>
                                            <p:strVal val="#ppt_x"/>
                                          </p:val>
                                        </p:tav>
                                      </p:tavLst>
                                    </p:anim>
                                    <p:anim calcmode="lin" valueType="num">
                                      <p:cBhvr additive="base">
                                        <p:cTn id="43" dur="500" fill="hold"/>
                                        <p:tgtEl>
                                          <p:spTgt spid="514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5150"/>
                                        </p:tgtEl>
                                        <p:attrNameLst>
                                          <p:attrName>style.visibility</p:attrName>
                                        </p:attrNameLst>
                                      </p:cBhvr>
                                      <p:to>
                                        <p:strVal val="visible"/>
                                      </p:to>
                                    </p:set>
                                    <p:anim calcmode="lin" valueType="num">
                                      <p:cBhvr additive="base">
                                        <p:cTn id="48" dur="500" fill="hold"/>
                                        <p:tgtEl>
                                          <p:spTgt spid="5150"/>
                                        </p:tgtEl>
                                        <p:attrNameLst>
                                          <p:attrName>ppt_x</p:attrName>
                                        </p:attrNameLst>
                                      </p:cBhvr>
                                      <p:tavLst>
                                        <p:tav tm="0">
                                          <p:val>
                                            <p:strVal val="#ppt_x"/>
                                          </p:val>
                                        </p:tav>
                                        <p:tav tm="100000">
                                          <p:val>
                                            <p:strVal val="#ppt_x"/>
                                          </p:val>
                                        </p:tav>
                                      </p:tavLst>
                                    </p:anim>
                                    <p:anim calcmode="lin" valueType="num">
                                      <p:cBhvr additive="base">
                                        <p:cTn id="49" dur="500" fill="hold"/>
                                        <p:tgtEl>
                                          <p:spTgt spid="5150"/>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5159"/>
                                        </p:tgtEl>
                                        <p:attrNameLst>
                                          <p:attrName>style.visibility</p:attrName>
                                        </p:attrNameLst>
                                      </p:cBhvr>
                                      <p:to>
                                        <p:strVal val="visible"/>
                                      </p:to>
                                    </p:set>
                                    <p:anim calcmode="lin" valueType="num">
                                      <p:cBhvr additive="base">
                                        <p:cTn id="54" dur="500" fill="hold"/>
                                        <p:tgtEl>
                                          <p:spTgt spid="5159"/>
                                        </p:tgtEl>
                                        <p:attrNameLst>
                                          <p:attrName>ppt_x</p:attrName>
                                        </p:attrNameLst>
                                      </p:cBhvr>
                                      <p:tavLst>
                                        <p:tav tm="0">
                                          <p:val>
                                            <p:strVal val="#ppt_x"/>
                                          </p:val>
                                        </p:tav>
                                        <p:tav tm="100000">
                                          <p:val>
                                            <p:strVal val="#ppt_x"/>
                                          </p:val>
                                        </p:tav>
                                      </p:tavLst>
                                    </p:anim>
                                    <p:anim calcmode="lin" valueType="num">
                                      <p:cBhvr additive="base">
                                        <p:cTn id="55" dur="500" fill="hold"/>
                                        <p:tgtEl>
                                          <p:spTgt spid="5159"/>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5160"/>
                                        </p:tgtEl>
                                        <p:attrNameLst>
                                          <p:attrName>style.visibility</p:attrName>
                                        </p:attrNameLst>
                                      </p:cBhvr>
                                      <p:to>
                                        <p:strVal val="visible"/>
                                      </p:to>
                                    </p:set>
                                    <p:anim calcmode="lin" valueType="num">
                                      <p:cBhvr additive="base">
                                        <p:cTn id="60" dur="500" fill="hold"/>
                                        <p:tgtEl>
                                          <p:spTgt spid="5160"/>
                                        </p:tgtEl>
                                        <p:attrNameLst>
                                          <p:attrName>ppt_x</p:attrName>
                                        </p:attrNameLst>
                                      </p:cBhvr>
                                      <p:tavLst>
                                        <p:tav tm="0">
                                          <p:val>
                                            <p:strVal val="#ppt_x"/>
                                          </p:val>
                                        </p:tav>
                                        <p:tav tm="100000">
                                          <p:val>
                                            <p:strVal val="#ppt_x"/>
                                          </p:val>
                                        </p:tav>
                                      </p:tavLst>
                                    </p:anim>
                                    <p:anim calcmode="lin" valueType="num">
                                      <p:cBhvr additive="base">
                                        <p:cTn id="61" dur="500" fill="hold"/>
                                        <p:tgtEl>
                                          <p:spTgt spid="5160"/>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5161"/>
                                        </p:tgtEl>
                                        <p:attrNameLst>
                                          <p:attrName>style.visibility</p:attrName>
                                        </p:attrNameLst>
                                      </p:cBhvr>
                                      <p:to>
                                        <p:strVal val="visible"/>
                                      </p:to>
                                    </p:set>
                                    <p:anim calcmode="lin" valueType="num">
                                      <p:cBhvr additive="base">
                                        <p:cTn id="66" dur="500" fill="hold"/>
                                        <p:tgtEl>
                                          <p:spTgt spid="5161"/>
                                        </p:tgtEl>
                                        <p:attrNameLst>
                                          <p:attrName>ppt_x</p:attrName>
                                        </p:attrNameLst>
                                      </p:cBhvr>
                                      <p:tavLst>
                                        <p:tav tm="0">
                                          <p:val>
                                            <p:strVal val="#ppt_x"/>
                                          </p:val>
                                        </p:tav>
                                        <p:tav tm="100000">
                                          <p:val>
                                            <p:strVal val="#ppt_x"/>
                                          </p:val>
                                        </p:tav>
                                      </p:tavLst>
                                    </p:anim>
                                    <p:anim calcmode="lin" valueType="num">
                                      <p:cBhvr additive="base">
                                        <p:cTn id="67" dur="500" fill="hold"/>
                                        <p:tgtEl>
                                          <p:spTgt spid="51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5" grpId="0"/>
      <p:bldP spid="5147" grpId="0" bldLvl="0" animBg="1"/>
      <p:bldP spid="5156" grpId="0"/>
      <p:bldP spid="5157" grpId="0"/>
      <p:bldP spid="5158" grpId="0"/>
      <p:bldP spid="5162" grpId="0"/>
      <p:bldP spid="5148" grpId="0" bldLvl="0" animBg="1"/>
      <p:bldP spid="5150" grpId="0" bldLvl="0" animBg="1"/>
      <p:bldP spid="5159" grpId="0" bldLvl="0" animBg="1"/>
      <p:bldP spid="5160" grpId="0" bldLvl="0" animBg="1"/>
      <p:bldP spid="5161"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848908" y="836712"/>
            <a:ext cx="2976331"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colorTemperature colorTemp="4700"/>
                    </a14:imgEffect>
                  </a14:imgLayer>
                </a14:imgProps>
              </a:ext>
              <a:ext uri="{28A0092B-C50C-407E-A947-70E740481C1C}">
                <a14:useLocalDpi xmlns:a14="http://schemas.microsoft.com/office/drawing/2010/main" val="0"/>
              </a:ext>
            </a:extLst>
          </a:blip>
          <a:stretch>
            <a:fillRect/>
          </a:stretch>
        </p:blipFill>
        <p:spPr>
          <a:xfrm>
            <a:off x="0" y="79375"/>
            <a:ext cx="12192000" cy="6858000"/>
          </a:xfrm>
          <a:prstGeom prst="rect">
            <a:avLst/>
          </a:prstGeom>
        </p:spPr>
      </p:pic>
      <p:sp>
        <p:nvSpPr>
          <p:cNvPr id="19" name="Rectangle 18"/>
          <p:cNvSpPr/>
          <p:nvPr/>
        </p:nvSpPr>
        <p:spPr>
          <a:xfrm>
            <a:off x="241300" y="149225"/>
            <a:ext cx="6947535" cy="8896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735"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Bài tập 4: Xử lí tình huống</a:t>
            </a:r>
            <a:r>
              <a:rPr lang="vi-VN" altLang="en-US" sz="3735"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3735"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endParaRPr lang="en-US" sz="3735"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32795" name="Rectangle 27"/>
          <p:cNvSpPr>
            <a:spLocks noChangeArrowheads="1"/>
          </p:cNvSpPr>
          <p:nvPr/>
        </p:nvSpPr>
        <p:spPr bwMode="auto">
          <a:xfrm>
            <a:off x="848995" y="927100"/>
            <a:ext cx="10372725" cy="1835785"/>
          </a:xfrm>
          <a:prstGeom prst="rect">
            <a:avLst/>
          </a:prstGeom>
          <a:noFill/>
          <a:ln w="9525">
            <a:noFill/>
            <a:miter lim="800000"/>
          </a:ln>
          <a:effectLst/>
        </p:spPr>
        <p:txBody>
          <a:bodyPr wrap="square">
            <a:spAutoFit/>
          </a:bodyPr>
          <a:p>
            <a:pPr marL="0" marR="0" lvl="0" indent="0" algn="l" defTabSz="914400" rtl="0" eaLnBrk="1" fontAlgn="base" latinLnBrk="0" hangingPunct="1">
              <a:lnSpc>
                <a:spcPct val="100000"/>
              </a:lnSpc>
              <a:spcBef>
                <a:spcPct val="20000"/>
              </a:spcBef>
              <a:spcAft>
                <a:spcPct val="0"/>
              </a:spcAft>
              <a:buClrTx/>
              <a:buSzTx/>
              <a:buFontTx/>
              <a:buNone/>
              <a:defRPr/>
            </a:pPr>
            <a:r>
              <a:rPr kumimoji="0" lang="en-US" sz="2700" b="1" i="0" u="sng" strike="noStrike" kern="1200" cap="none" spc="0" normalizeH="0" baseline="0" noProof="0" dirty="0">
                <a:ln>
                  <a:noFill/>
                </a:ln>
                <a:solidFill>
                  <a:srgbClr val="FF3300"/>
                </a:solidFill>
                <a:effectLst>
                  <a:outerShdw blurRad="38100" dist="38100" dir="2700000" algn="tl">
                    <a:srgbClr val="C0C0C0"/>
                  </a:outerShdw>
                </a:effectLst>
                <a:uLnTx/>
                <a:uFillTx/>
                <a:latin typeface="Arial" panose="020B0604020202020204" pitchFamily="34" charset="0"/>
                <a:ea typeface="+mn-ea"/>
                <a:cs typeface="+mn-ea"/>
              </a:rPr>
              <a:t>Tình huống 1:</a:t>
            </a:r>
            <a:r>
              <a:rPr kumimoji="0" lang="en-US" sz="2700" b="1" i="0" u="none" strike="noStrike" kern="1200" cap="none" spc="0" normalizeH="0" baseline="0" noProof="0" dirty="0">
                <a:ln>
                  <a:noFill/>
                </a:ln>
                <a:solidFill>
                  <a:srgbClr val="000000"/>
                </a:solidFill>
                <a:effectLst/>
                <a:uLnTx/>
                <a:uFillTx/>
                <a:latin typeface="Arial" panose="020B0604020202020204" pitchFamily="34" charset="0"/>
                <a:ea typeface="+mn-ea"/>
                <a:cs typeface="+mn-ea"/>
              </a:rPr>
              <a:t> Tuần tới, lớp 5B tổ chức </a:t>
            </a:r>
            <a:r>
              <a:rPr kumimoji="0" lang="en-US" sz="2700" b="1" i="1" u="sng" strike="noStrike" kern="1200" cap="none" spc="0" normalizeH="0" baseline="0" noProof="0" dirty="0">
                <a:ln>
                  <a:noFill/>
                </a:ln>
                <a:solidFill>
                  <a:srgbClr val="FF0000"/>
                </a:solidFill>
                <a:effectLst/>
                <a:uLnTx/>
                <a:uFillTx/>
                <a:latin typeface="Arial" panose="020B0604020202020204" pitchFamily="34" charset="0"/>
                <a:ea typeface="+mn-ea"/>
                <a:cs typeface="+mn-ea"/>
              </a:rPr>
              <a:t>hái hoa dân chủ</a:t>
            </a:r>
            <a:r>
              <a:rPr kumimoji="0" lang="en-US" sz="2700" b="1" i="0" u="none" strike="noStrike" kern="1200" cap="none" spc="0" normalizeH="0" baseline="0" noProof="0" dirty="0">
                <a:ln>
                  <a:noFill/>
                </a:ln>
                <a:solidFill>
                  <a:srgbClr val="000000"/>
                </a:solidFill>
                <a:effectLst/>
                <a:uLnTx/>
                <a:uFillTx/>
                <a:latin typeface="Arial" panose="020B0604020202020204" pitchFamily="34" charset="0"/>
                <a:ea typeface="+mn-ea"/>
                <a:cs typeface="+mn-ea"/>
              </a:rPr>
              <a:t> và tổ 2 được giao nhiệm vụ chuẩn bị cho cuộc vui này.</a:t>
            </a:r>
            <a:endParaRPr kumimoji="0" lang="en-US" sz="2700" b="1" i="0" u="none" strike="noStrike" kern="1200" cap="none" spc="0" normalizeH="0" baseline="0" noProof="0" dirty="0">
              <a:ln>
                <a:noFill/>
              </a:ln>
              <a:solidFill>
                <a:srgbClr val="000000"/>
              </a:solidFill>
              <a:effectLst/>
              <a:uLnTx/>
              <a:uFillTx/>
              <a:latin typeface="Arial" panose="020B0604020202020204" pitchFamily="34" charset="0"/>
              <a:ea typeface="+mn-ea"/>
              <a:cs typeface="+mn-ea"/>
            </a:endParaRPr>
          </a:p>
          <a:p>
            <a:pPr marL="0" marR="0" lvl="0" indent="0" algn="l" defTabSz="914400" rtl="0" eaLnBrk="1" fontAlgn="base" latinLnBrk="0" hangingPunct="1">
              <a:lnSpc>
                <a:spcPct val="100000"/>
              </a:lnSpc>
              <a:spcBef>
                <a:spcPct val="20000"/>
              </a:spcBef>
              <a:spcAft>
                <a:spcPct val="0"/>
              </a:spcAft>
              <a:buClrTx/>
              <a:buSzTx/>
              <a:buFontTx/>
              <a:buNone/>
              <a:defRPr/>
            </a:pPr>
            <a:r>
              <a:rPr kumimoji="0" lang="en-US" sz="2700" b="1" i="0" u="none" strike="noStrike" kern="1200" cap="none" spc="0" normalizeH="0" baseline="0" noProof="0" dirty="0">
                <a:ln>
                  <a:noFill/>
                </a:ln>
                <a:solidFill>
                  <a:srgbClr val="000000"/>
                </a:solidFill>
                <a:effectLst/>
                <a:uLnTx/>
                <a:uFillTx/>
                <a:latin typeface="Arial" panose="020B0604020202020204" pitchFamily="34" charset="0"/>
                <a:ea typeface="+mn-ea"/>
                <a:cs typeface="+mn-ea"/>
              </a:rPr>
              <a:t>Nếu là thành viên tổ 2, các em dự kiến sẽ thực hiện nhiệm vụ trên như thế nào?</a:t>
            </a:r>
            <a:endParaRPr kumimoji="0" lang="en-US" sz="2700" b="1" i="0" u="none" strike="noStrike" kern="1200" cap="none" spc="0" normalizeH="0" baseline="0" noProof="0" dirty="0">
              <a:ln>
                <a:noFill/>
              </a:ln>
              <a:solidFill>
                <a:srgbClr val="000000"/>
              </a:solidFill>
              <a:effectLst/>
              <a:uLnTx/>
              <a:uFillTx/>
              <a:latin typeface="Arial" panose="020B0604020202020204" pitchFamily="34" charset="0"/>
              <a:ea typeface="+mn-ea"/>
              <a:cs typeface="+mn-ea"/>
            </a:endParaRPr>
          </a:p>
        </p:txBody>
      </p:sp>
      <p:sp>
        <p:nvSpPr>
          <p:cNvPr id="4" name="TextBox 18"/>
          <p:cNvSpPr txBox="1"/>
          <p:nvPr/>
        </p:nvSpPr>
        <p:spPr>
          <a:xfrm>
            <a:off x="848995" y="2624455"/>
            <a:ext cx="10668000" cy="2168525"/>
          </a:xfrm>
          <a:prstGeom prst="rect">
            <a:avLst/>
          </a:prstGeom>
          <a:noFill/>
          <a:ln w="9525">
            <a:noFill/>
          </a:ln>
        </p:spPr>
        <p:txBody>
          <a:bodyPr wrap="square">
            <a:spAutoFit/>
          </a:bodyPr>
          <a:p>
            <a:pPr algn="just"/>
            <a:r>
              <a:rPr sz="2700" b="1" dirty="0">
                <a:solidFill>
                  <a:srgbClr val="0000CC"/>
                </a:solidFill>
                <a:latin typeface="Arial" panose="020B0604020202020204" pitchFamily="34" charset="0"/>
              </a:rPr>
              <a:t>Khi tổ chức 1 nội dung theo 1 chủ đề, ví dụ như tìm hiểu về Lịch sử Đoàn, Đội,kỉ niệm ngày 8/3; 20/10 ..., buổi lễ đó người ta trang trí 1 cây hoa có gắn nội dung câu hỏi trong từng bông hoa. Và tổ chức hái hoa dân chủ, nghĩa là</a:t>
            </a:r>
            <a:r>
              <a:rPr lang="vi-VN" sz="2700" b="1" dirty="0">
                <a:solidFill>
                  <a:srgbClr val="0000CC"/>
                </a:solidFill>
                <a:latin typeface="Arial" panose="020B0604020202020204" pitchFamily="34" charset="0"/>
              </a:rPr>
              <a:t> </a:t>
            </a:r>
            <a:r>
              <a:rPr sz="2700" b="1" dirty="0">
                <a:solidFill>
                  <a:srgbClr val="0000CC"/>
                </a:solidFill>
                <a:latin typeface="Arial" panose="020B0604020202020204" pitchFamily="34" charset="0"/>
              </a:rPr>
              <a:t>mọi người đều có quyền bình đẳng hái 1 hay nhiều bông hoa và trả lời câu hỏi.</a:t>
            </a:r>
            <a:endParaRPr sz="2700" b="1" dirty="0">
              <a:solidFill>
                <a:srgbClr val="0000CC"/>
              </a:solidFill>
              <a:latin typeface="Arial" panose="020B0604020202020204" pitchFamily="34" charset="0"/>
            </a:endParaRPr>
          </a:p>
        </p:txBody>
      </p:sp>
      <p:sp>
        <p:nvSpPr>
          <p:cNvPr id="20" name="TextBox 19"/>
          <p:cNvSpPr txBox="1"/>
          <p:nvPr/>
        </p:nvSpPr>
        <p:spPr>
          <a:xfrm>
            <a:off x="848360" y="4689475"/>
            <a:ext cx="10668635" cy="2168525"/>
          </a:xfrm>
          <a:prstGeom prst="rect">
            <a:avLst/>
          </a:prstGeom>
          <a:noFill/>
        </p:spPr>
        <p:txBody>
          <a:bodyPr wrap="square">
            <a:spAutoFit/>
          </a:bodyPr>
          <a:p>
            <a:pPr marR="0" algn="just" defTabSz="914400">
              <a:buClrTx/>
              <a:buSzTx/>
              <a:buFontTx/>
              <a:buNone/>
              <a:defRPr/>
            </a:pPr>
            <a:r>
              <a:rPr kumimoji="0" lang="en-US" sz="2700" b="1" kern="1200" cap="none" spc="0" normalizeH="0" baseline="0" noProof="0" dirty="0">
                <a:solidFill>
                  <a:srgbClr val="FF0000"/>
                </a:solidFill>
                <a:effectLst>
                  <a:outerShdw blurRad="38100" dist="38100" dir="2700000" algn="tl">
                    <a:srgbClr val="000000"/>
                  </a:outerShdw>
                </a:effectLst>
                <a:latin typeface="Arial" panose="020B0604020202020204" pitchFamily="34" charset="0"/>
                <a:ea typeface="+mn-ea"/>
                <a:cs typeface="+mn-ea"/>
              </a:rPr>
              <a:t>Trong khi thực hiện công việc chung, cần phải biết phân công nhiệm vụ cho từng người hợp lý, phối hợp, giúp đỡ lẫn nhau để hoàn thành công việc. Cụ thể: phân công các bạn cắt hoa, viết câu hỏi và đáp án theo chủ đề định tổ chức, trang trí cây hoa, cử bạn dẫn chương trình, tập văn nghệ ... </a:t>
            </a:r>
            <a:endParaRPr kumimoji="0" lang="en-US" sz="2700" b="1" kern="1200" cap="none" spc="0" normalizeH="0" baseline="0" noProof="0" dirty="0">
              <a:solidFill>
                <a:srgbClr val="FF0000"/>
              </a:solidFill>
              <a:effectLst>
                <a:outerShdw blurRad="38100" dist="38100" dir="2700000" algn="tl">
                  <a:srgbClr val="000000"/>
                </a:outerShdw>
              </a:effectLst>
              <a:latin typeface="Arial" panose="020B0604020202020204" pitchFamily="34" charset="0"/>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19"/>
                                        </p:tgtEl>
                                        <p:attrNameLst>
                                          <p:attrName>r</p:attrName>
                                        </p:attrNameLst>
                                      </p:cBhvr>
                                    </p:animRot>
                                    <p:animRot by="-240000">
                                      <p:cBhvr>
                                        <p:cTn id="7" dur="200" fill="hold">
                                          <p:stCondLst>
                                            <p:cond delay="200"/>
                                          </p:stCondLst>
                                        </p:cTn>
                                        <p:tgtEl>
                                          <p:spTgt spid="19"/>
                                        </p:tgtEl>
                                        <p:attrNameLst>
                                          <p:attrName>r</p:attrName>
                                        </p:attrNameLst>
                                      </p:cBhvr>
                                    </p:animRot>
                                    <p:animRot by="240000">
                                      <p:cBhvr>
                                        <p:cTn id="8" dur="200" fill="hold">
                                          <p:stCondLst>
                                            <p:cond delay="400"/>
                                          </p:stCondLst>
                                        </p:cTn>
                                        <p:tgtEl>
                                          <p:spTgt spid="19"/>
                                        </p:tgtEl>
                                        <p:attrNameLst>
                                          <p:attrName>r</p:attrName>
                                        </p:attrNameLst>
                                      </p:cBhvr>
                                    </p:animRot>
                                    <p:animRot by="-240000">
                                      <p:cBhvr>
                                        <p:cTn id="9" dur="200" fill="hold">
                                          <p:stCondLst>
                                            <p:cond delay="600"/>
                                          </p:stCondLst>
                                        </p:cTn>
                                        <p:tgtEl>
                                          <p:spTgt spid="19"/>
                                        </p:tgtEl>
                                        <p:attrNameLst>
                                          <p:attrName>r</p:attrName>
                                        </p:attrNameLst>
                                      </p:cBhvr>
                                    </p:animRot>
                                    <p:animRot by="120000">
                                      <p:cBhvr>
                                        <p:cTn id="10" dur="200" fill="hold">
                                          <p:stCondLst>
                                            <p:cond delay="800"/>
                                          </p:stCondLst>
                                        </p:cTn>
                                        <p:tgtEl>
                                          <p:spTgt spid="19"/>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2795"/>
                                        </p:tgtEl>
                                        <p:attrNameLst>
                                          <p:attrName>style.visibility</p:attrName>
                                        </p:attrNameLst>
                                      </p:cBhvr>
                                      <p:to>
                                        <p:strVal val="visible"/>
                                      </p:to>
                                    </p:set>
                                    <p:animEffect transition="in" filter="wipe(down)">
                                      <p:cBhvr>
                                        <p:cTn id="15" dur="580">
                                          <p:stCondLst>
                                            <p:cond delay="0"/>
                                          </p:stCondLst>
                                        </p:cTn>
                                        <p:tgtEl>
                                          <p:spTgt spid="32795"/>
                                        </p:tgtEl>
                                      </p:cBhvr>
                                    </p:animEffect>
                                    <p:anim calcmode="lin" valueType="num">
                                      <p:cBhvr>
                                        <p:cTn id="16" dur="1822" tmFilter="0,0; 0.14,0.36; 0.43,0.73; 0.71,0.91; 1.0,1.0">
                                          <p:stCondLst>
                                            <p:cond delay="0"/>
                                          </p:stCondLst>
                                        </p:cTn>
                                        <p:tgtEl>
                                          <p:spTgt spid="32795"/>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2795"/>
                                        </p:tgtEl>
                                        <p:attrNameLst>
                                          <p:attrName>ppt_y</p:attrName>
                                        </p:attrNameLst>
                                      </p:cBhvr>
                                      <p:tavLst>
                                        <p:tav tm="0" fmla="#ppt_y-sin(pi*$)/3">
                                          <p:val>
                                            <p:fltVal val="0.500000"/>
                                          </p:val>
                                        </p:tav>
                                        <p:tav tm="100000">
                                          <p:val>
                                            <p:fltVal val="1.000000"/>
                                          </p:val>
                                        </p:tav>
                                      </p:tavLst>
                                    </p:anim>
                                    <p:anim calcmode="lin" valueType="num">
                                      <p:cBhvr>
                                        <p:cTn id="18" dur="664" tmFilter="0, 0; 0.125,0.2665; 0.25,0.4; 0.375,0.465; 0.5,0.5;  0.625,0.535; 0.75,0.6; 0.875,0.7335; 1,1">
                                          <p:stCondLst>
                                            <p:cond delay="664"/>
                                          </p:stCondLst>
                                        </p:cTn>
                                        <p:tgtEl>
                                          <p:spTgt spid="32795"/>
                                        </p:tgtEl>
                                        <p:attrNameLst>
                                          <p:attrName>ppt_y</p:attrName>
                                        </p:attrNameLst>
                                      </p:cBhvr>
                                      <p:tavLst>
                                        <p:tav tm="0" fmla="#ppt_y-sin(pi*$)/9">
                                          <p:val>
                                            <p:fltVal val="0.000000"/>
                                          </p:val>
                                        </p:tav>
                                        <p:tav tm="100000">
                                          <p:val>
                                            <p:fltVal val="1.000000"/>
                                          </p:val>
                                        </p:tav>
                                      </p:tavLst>
                                    </p:anim>
                                    <p:anim calcmode="lin" valueType="num">
                                      <p:cBhvr>
                                        <p:cTn id="19" dur="332" tmFilter="0, 0; 0.125,0.2665; 0.25,0.4; 0.375,0.465; 0.5,0.5;  0.625,0.535; 0.75,0.6; 0.875,0.7335; 1,1">
                                          <p:stCondLst>
                                            <p:cond delay="1324"/>
                                          </p:stCondLst>
                                        </p:cTn>
                                        <p:tgtEl>
                                          <p:spTgt spid="32795"/>
                                        </p:tgtEl>
                                        <p:attrNameLst>
                                          <p:attrName>ppt_y</p:attrName>
                                        </p:attrNameLst>
                                      </p:cBhvr>
                                      <p:tavLst>
                                        <p:tav tm="0" fmla="#ppt_y-sin(pi*$)/27">
                                          <p:val>
                                            <p:fltVal val="0.000000"/>
                                          </p:val>
                                        </p:tav>
                                        <p:tav tm="100000">
                                          <p:val>
                                            <p:fltVal val="1.000000"/>
                                          </p:val>
                                        </p:tav>
                                      </p:tavLst>
                                    </p:anim>
                                    <p:anim calcmode="lin" valueType="num">
                                      <p:cBhvr>
                                        <p:cTn id="20" dur="164" tmFilter="0, 0; 0.125,0.2665; 0.25,0.4; 0.375,0.465; 0.5,0.5;  0.625,0.535; 0.75,0.6; 0.875,0.7335; 1,1">
                                          <p:stCondLst>
                                            <p:cond delay="1656"/>
                                          </p:stCondLst>
                                        </p:cTn>
                                        <p:tgtEl>
                                          <p:spTgt spid="32795"/>
                                        </p:tgtEl>
                                        <p:attrNameLst>
                                          <p:attrName>ppt_y</p:attrName>
                                        </p:attrNameLst>
                                      </p:cBhvr>
                                      <p:tavLst>
                                        <p:tav tm="0" fmla="#ppt_y-sin(pi*$)/81">
                                          <p:val>
                                            <p:fltVal val="0.000000"/>
                                          </p:val>
                                        </p:tav>
                                        <p:tav tm="100000">
                                          <p:val>
                                            <p:fltVal val="1.000000"/>
                                          </p:val>
                                        </p:tav>
                                      </p:tavLst>
                                    </p:anim>
                                    <p:animScale>
                                      <p:cBhvr>
                                        <p:cTn id="21" dur="26">
                                          <p:stCondLst>
                                            <p:cond delay="650"/>
                                          </p:stCondLst>
                                        </p:cTn>
                                        <p:tgtEl>
                                          <p:spTgt spid="32795"/>
                                        </p:tgtEl>
                                      </p:cBhvr>
                                      <p:to x="100000" y="60000"/>
                                    </p:animScale>
                                    <p:animScale>
                                      <p:cBhvr>
                                        <p:cTn id="22" dur="166" decel="50000">
                                          <p:stCondLst>
                                            <p:cond delay="676"/>
                                          </p:stCondLst>
                                        </p:cTn>
                                        <p:tgtEl>
                                          <p:spTgt spid="32795"/>
                                        </p:tgtEl>
                                      </p:cBhvr>
                                      <p:to x="100000" y="100000"/>
                                    </p:animScale>
                                    <p:animScale>
                                      <p:cBhvr>
                                        <p:cTn id="23" dur="26">
                                          <p:stCondLst>
                                            <p:cond delay="1312"/>
                                          </p:stCondLst>
                                        </p:cTn>
                                        <p:tgtEl>
                                          <p:spTgt spid="32795"/>
                                        </p:tgtEl>
                                      </p:cBhvr>
                                      <p:to x="100000" y="80000"/>
                                    </p:animScale>
                                    <p:animScale>
                                      <p:cBhvr>
                                        <p:cTn id="24" dur="166" decel="50000">
                                          <p:stCondLst>
                                            <p:cond delay="1338"/>
                                          </p:stCondLst>
                                        </p:cTn>
                                        <p:tgtEl>
                                          <p:spTgt spid="32795"/>
                                        </p:tgtEl>
                                      </p:cBhvr>
                                      <p:to x="100000" y="100000"/>
                                    </p:animScale>
                                    <p:animScale>
                                      <p:cBhvr>
                                        <p:cTn id="25" dur="26">
                                          <p:stCondLst>
                                            <p:cond delay="1642"/>
                                          </p:stCondLst>
                                        </p:cTn>
                                        <p:tgtEl>
                                          <p:spTgt spid="32795"/>
                                        </p:tgtEl>
                                      </p:cBhvr>
                                      <p:to x="100000" y="90000"/>
                                    </p:animScale>
                                    <p:animScale>
                                      <p:cBhvr>
                                        <p:cTn id="26" dur="166" decel="50000">
                                          <p:stCondLst>
                                            <p:cond delay="1668"/>
                                          </p:stCondLst>
                                        </p:cTn>
                                        <p:tgtEl>
                                          <p:spTgt spid="32795"/>
                                        </p:tgtEl>
                                      </p:cBhvr>
                                      <p:to x="100000" y="100000"/>
                                    </p:animScale>
                                    <p:animScale>
                                      <p:cBhvr>
                                        <p:cTn id="27" dur="26">
                                          <p:stCondLst>
                                            <p:cond delay="1808"/>
                                          </p:stCondLst>
                                        </p:cTn>
                                        <p:tgtEl>
                                          <p:spTgt spid="32795"/>
                                        </p:tgtEl>
                                      </p:cBhvr>
                                      <p:to x="100000" y="95000"/>
                                    </p:animScale>
                                    <p:animScale>
                                      <p:cBhvr>
                                        <p:cTn id="28" dur="166" decel="50000">
                                          <p:stCondLst>
                                            <p:cond delay="1834"/>
                                          </p:stCondLst>
                                        </p:cTn>
                                        <p:tgtEl>
                                          <p:spTgt spid="32795"/>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000" fill="hold"/>
                                        <p:tgtEl>
                                          <p:spTgt spid="4"/>
                                        </p:tgtEl>
                                        <p:attrNameLst>
                                          <p:attrName>ppt_w</p:attrName>
                                        </p:attrNameLst>
                                      </p:cBhvr>
                                      <p:tavLst>
                                        <p:tav tm="0">
                                          <p:val>
                                            <p:strVal val="#ppt_w*0.70"/>
                                          </p:val>
                                        </p:tav>
                                        <p:tav tm="100000">
                                          <p:val>
                                            <p:strVal val="#ppt_w"/>
                                          </p:val>
                                        </p:tav>
                                      </p:tavLst>
                                    </p:anim>
                                    <p:anim calcmode="lin" valueType="num">
                                      <p:cBhvr>
                                        <p:cTn id="34" dur="1000" fill="hold"/>
                                        <p:tgtEl>
                                          <p:spTgt spid="4"/>
                                        </p:tgtEl>
                                        <p:attrNameLst>
                                          <p:attrName>ppt_h</p:attrName>
                                        </p:attrNameLst>
                                      </p:cBhvr>
                                      <p:tavLst>
                                        <p:tav tm="0">
                                          <p:val>
                                            <p:strVal val="#ppt_h"/>
                                          </p:val>
                                        </p:tav>
                                        <p:tav tm="100000">
                                          <p:val>
                                            <p:strVal val="#ppt_h"/>
                                          </p:val>
                                        </p:tav>
                                      </p:tavLst>
                                    </p:anim>
                                    <p:animEffect transition="in" filter="fade">
                                      <p:cBhvr>
                                        <p:cTn id="35" dur="10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7" presetClass="entr" presetSubtype="4" fill="hold" grpId="0" nodeType="click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additive="base">
                                        <p:cTn id="40" dur="5000" fill="hold"/>
                                        <p:tgtEl>
                                          <p:spTgt spid="20"/>
                                        </p:tgtEl>
                                        <p:attrNameLst>
                                          <p:attrName>ppt_x</p:attrName>
                                        </p:attrNameLst>
                                      </p:cBhvr>
                                      <p:tavLst>
                                        <p:tav tm="0">
                                          <p:val>
                                            <p:strVal val="#ppt_x"/>
                                          </p:val>
                                        </p:tav>
                                        <p:tav tm="100000">
                                          <p:val>
                                            <p:strVal val="#ppt_x"/>
                                          </p:val>
                                        </p:tav>
                                      </p:tavLst>
                                    </p:anim>
                                    <p:anim calcmode="lin" valueType="num">
                                      <p:cBhvr additive="base">
                                        <p:cTn id="41" dur="50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32795" grpId="0" bldLvl="0" animBg="1"/>
      <p:bldP spid="4"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848908" y="836712"/>
            <a:ext cx="2976331"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7" name="图片 6"/>
          <p:cNvPicPr>
            <a:picLocks noChangeAspect="1"/>
          </p:cNvPicPr>
          <p:nvPr/>
        </p:nvPicPr>
        <p:blipFill>
          <a:blip r:embed="rId1">
            <a:extLst>
              <a:ext uri="{BEBA8EAE-BF5A-486C-A8C5-ECC9F3942E4B}">
                <a14:imgProps xmlns:a14="http://schemas.microsoft.com/office/drawing/2010/main">
                  <a14:imgLayer r:embed="rId2">
                    <a14:imgEffect>
                      <a14:colorTemperature colorTemp="4700"/>
                    </a14:imgEffect>
                  </a14:imgLayer>
                </a14:imgProps>
              </a:ext>
              <a:ext uri="{28A0092B-C50C-407E-A947-70E740481C1C}">
                <a14:useLocalDpi xmlns:a14="http://schemas.microsoft.com/office/drawing/2010/main" val="0"/>
              </a:ext>
            </a:extLst>
          </a:blip>
          <a:stretch>
            <a:fillRect/>
          </a:stretch>
        </p:blipFill>
        <p:spPr>
          <a:xfrm>
            <a:off x="0" y="79375"/>
            <a:ext cx="12192000" cy="6858000"/>
          </a:xfrm>
          <a:prstGeom prst="rect">
            <a:avLst/>
          </a:prstGeom>
        </p:spPr>
      </p:pic>
      <p:sp>
        <p:nvSpPr>
          <p:cNvPr id="19" name="Rectangle 18"/>
          <p:cNvSpPr/>
          <p:nvPr/>
        </p:nvSpPr>
        <p:spPr>
          <a:xfrm>
            <a:off x="0" y="79375"/>
            <a:ext cx="6947535" cy="8896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735"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Bài tập 4: Xử lí tình huống</a:t>
            </a:r>
            <a:r>
              <a:rPr lang="vi-VN" altLang="en-US" sz="3735"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3735"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endParaRPr lang="en-US" sz="3735"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6" name="Rectangle 28"/>
          <p:cNvSpPr>
            <a:spLocks noChangeArrowheads="1"/>
          </p:cNvSpPr>
          <p:nvPr/>
        </p:nvSpPr>
        <p:spPr bwMode="auto">
          <a:xfrm>
            <a:off x="737235" y="836930"/>
            <a:ext cx="10745470" cy="1962150"/>
          </a:xfrm>
          <a:prstGeom prst="rect">
            <a:avLst/>
          </a:prstGeom>
          <a:noFill/>
          <a:ln w="9525">
            <a:noFill/>
            <a:miter lim="800000"/>
          </a:ln>
          <a:effectLst/>
        </p:spPr>
        <p:txBody>
          <a:bodyPr wrap="square">
            <a:spAutoFit/>
          </a:bodyPr>
          <a:p>
            <a:pPr marL="0" marR="0" lvl="0" indent="0" algn="just" defTabSz="914400" rtl="0" eaLnBrk="1" fontAlgn="base" latinLnBrk="0" hangingPunct="1">
              <a:lnSpc>
                <a:spcPct val="100000"/>
              </a:lnSpc>
              <a:spcBef>
                <a:spcPct val="20000"/>
              </a:spcBef>
              <a:spcAft>
                <a:spcPct val="0"/>
              </a:spcAft>
              <a:buClrTx/>
              <a:buSzTx/>
              <a:buFontTx/>
              <a:buNone/>
              <a:defRPr/>
            </a:pPr>
            <a:r>
              <a:rPr kumimoji="0" lang="en-US" sz="3200" b="1" i="0" u="sng" strike="noStrike" kern="1200" cap="none" spc="0" normalizeH="0" baseline="0" noProof="0" dirty="0">
                <a:ln>
                  <a:noFill/>
                </a:ln>
                <a:solidFill>
                  <a:srgbClr val="FF3300"/>
                </a:solidFill>
                <a:effectLst>
                  <a:outerShdw blurRad="38100" dist="38100" dir="2700000" algn="tl">
                    <a:srgbClr val="C0C0C0"/>
                  </a:outerShdw>
                </a:effectLst>
                <a:uLnTx/>
                <a:uFillTx/>
                <a:latin typeface="Arial" panose="020B0604020202020204" pitchFamily="34" charset="0"/>
                <a:ea typeface="+mn-ea"/>
                <a:cs typeface="+mn-ea"/>
              </a:rPr>
              <a:t>Tình huống 2:</a:t>
            </a:r>
            <a:r>
              <a:rPr kumimoji="0" lang="en-US" sz="3200" b="1" i="0" u="none" strike="noStrike" kern="1200" cap="none" spc="0" normalizeH="0" baseline="0" noProof="0" dirty="0">
                <a:ln>
                  <a:noFill/>
                </a:ln>
                <a:solidFill>
                  <a:srgbClr val="000000"/>
                </a:solidFill>
                <a:effectLst/>
                <a:uLnTx/>
                <a:uFillTx/>
                <a:latin typeface="Arial" panose="020B0604020202020204" pitchFamily="34" charset="0"/>
                <a:ea typeface="+mn-ea"/>
                <a:cs typeface="+mn-ea"/>
              </a:rPr>
              <a:t> V</a:t>
            </a:r>
            <a:r>
              <a:rPr kumimoji="0" 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ea"/>
              </a:rPr>
              <a:t>ào dịp hè, ba má Hà dự định đưa cả nhà về thăm quê ngoại.</a:t>
            </a:r>
            <a:endParaRPr kumimoji="0" 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ea"/>
            </a:endParaRPr>
          </a:p>
          <a:p>
            <a:pPr marL="0" marR="0" lvl="0" indent="0" algn="just" defTabSz="914400" rtl="0" eaLnBrk="1" fontAlgn="base" latinLnBrk="0" hangingPunct="1">
              <a:lnSpc>
                <a:spcPct val="100000"/>
              </a:lnSpc>
              <a:spcBef>
                <a:spcPct val="20000"/>
              </a:spcBef>
              <a:spcAft>
                <a:spcPct val="0"/>
              </a:spcAft>
              <a:buClrTx/>
              <a:buSzTx/>
              <a:buFontTx/>
              <a:buNone/>
              <a:defRPr/>
            </a:pPr>
            <a:r>
              <a:rPr kumimoji="0" 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ea"/>
              </a:rPr>
              <a:t>Theo các em, bạn Hà nên làm gì để cùng gia đình chuẩn bị cho chuyến đi xa đó?</a:t>
            </a:r>
            <a:endParaRPr kumimoji="0" 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ea"/>
            </a:endParaRPr>
          </a:p>
        </p:txBody>
      </p:sp>
      <p:sp>
        <p:nvSpPr>
          <p:cNvPr id="9" name="TextBox 8"/>
          <p:cNvSpPr txBox="1"/>
          <p:nvPr/>
        </p:nvSpPr>
        <p:spPr>
          <a:xfrm>
            <a:off x="737235" y="2853055"/>
            <a:ext cx="10745470" cy="2584450"/>
          </a:xfrm>
          <a:prstGeom prst="rect">
            <a:avLst/>
          </a:prstGeom>
          <a:noFill/>
          <a:ln w="25400" cap="flat" cmpd="sng" algn="ctr">
            <a:solidFill>
              <a:srgbClr val="000000">
                <a:shade val="50000"/>
              </a:srgbClr>
            </a:solidFill>
            <a:prstDash val="solid"/>
          </a:ln>
          <a:effectLst/>
          <a:extLst>
            <a:ext uri="{909E8E84-426E-40DD-AFC4-6F175D3DCCD1}">
              <a14:hiddenFill xmlns:a14="http://schemas.microsoft.com/office/drawing/2010/main">
                <a:solidFill>
                  <a:srgbClr val="000000"/>
                </a:solidFill>
              </a14:hiddenFill>
            </a:ext>
          </a:extLst>
        </p:spPr>
        <p:txBody>
          <a:bodyPr wrap="square">
            <a:spAutoFit/>
          </a:bodyPr>
          <a:p>
            <a:pPr marL="0" marR="0" lvl="0" indent="0" algn="just" defTabSz="914400" rtl="0" eaLnBrk="1" fontAlgn="base" latinLnBrk="0" hangingPunct="1">
              <a:lnSpc>
                <a:spcPct val="100000"/>
              </a:lnSpc>
              <a:spcBef>
                <a:spcPct val="0"/>
              </a:spcBef>
              <a:spcAft>
                <a:spcPct val="0"/>
              </a:spcAft>
              <a:buClrTx/>
              <a:buSzTx/>
              <a:buFontTx/>
              <a:buNone/>
              <a:defRPr/>
            </a:pPr>
            <a:r>
              <a:rPr kumimoji="0" lang="en-US" sz="2700" b="1" i="0" u="none" strike="noStrike" kern="1200" cap="none" spc="0" normalizeH="0" baseline="0" noProof="0" dirty="0">
                <a:ln>
                  <a:noFill/>
                </a:ln>
                <a:solidFill>
                  <a:srgbClr val="1D41D5"/>
                </a:solidFill>
                <a:effectLst>
                  <a:outerShdw blurRad="38100" dist="38100" dir="2700000" algn="tl">
                    <a:srgbClr val="000000"/>
                  </a:outerShdw>
                </a:effectLst>
                <a:uLnTx/>
                <a:uFillTx/>
                <a:latin typeface="Arial" panose="020B0604020202020204" pitchFamily="34" charset="0"/>
                <a:ea typeface="+mn-ea"/>
                <a:cs typeface="+mn-ea"/>
              </a:rPr>
              <a:t>2/ Bạn Hà có thể bàn với ba, mẹ mình về việc cần mang theo những đồ dùng cá nhân gì, và cùng ba, mẹ chuẩn bị đầy đủ hành trang cần thiết cho chuyến đi.</a:t>
            </a:r>
            <a:endParaRPr kumimoji="0" lang="en-US" sz="2700" b="1" i="0" u="none" strike="noStrike" kern="1200" cap="none" spc="0" normalizeH="0" baseline="0" noProof="0" dirty="0">
              <a:ln>
                <a:noFill/>
              </a:ln>
              <a:solidFill>
                <a:srgbClr val="1D41D5"/>
              </a:solidFill>
              <a:effectLst>
                <a:outerShdw blurRad="38100" dist="38100" dir="2700000" algn="tl">
                  <a:srgbClr val="000000"/>
                </a:outerShdw>
              </a:effectLst>
              <a:uLnTx/>
              <a:uFillTx/>
              <a:latin typeface="Arial" panose="020B0604020202020204" pitchFamily="34" charset="0"/>
              <a:ea typeface="+mn-ea"/>
              <a:cs typeface="+mn-ea"/>
            </a:endParaRPr>
          </a:p>
          <a:p>
            <a:pPr marL="0" marR="0" lvl="0" indent="0" algn="just" defTabSz="914400" rtl="0" eaLnBrk="1" fontAlgn="base" latinLnBrk="0" hangingPunct="1">
              <a:lnSpc>
                <a:spcPct val="100000"/>
              </a:lnSpc>
              <a:spcBef>
                <a:spcPct val="0"/>
              </a:spcBef>
              <a:spcAft>
                <a:spcPct val="0"/>
              </a:spcAft>
              <a:buClrTx/>
              <a:buSzTx/>
              <a:buFontTx/>
              <a:buNone/>
              <a:defRPr/>
            </a:pPr>
            <a:r>
              <a:rPr kumimoji="0" lang="en-US" sz="2700" b="1" i="1" u="none" strike="noStrike" kern="1200" cap="none" spc="0" normalizeH="0" baseline="0" noProof="0" dirty="0">
                <a:ln>
                  <a:noFill/>
                </a:ln>
                <a:solidFill>
                  <a:srgbClr val="1D41D5"/>
                </a:solidFill>
                <a:effectLst>
                  <a:outerShdw blurRad="38100" dist="38100" dir="2700000" algn="tl">
                    <a:srgbClr val="000000"/>
                  </a:outerShdw>
                </a:effectLst>
                <a:uLnTx/>
                <a:uFillTx/>
                <a:latin typeface="Arial" panose="020B0604020202020204" pitchFamily="34" charset="0"/>
                <a:ea typeface="+mn-ea"/>
                <a:cs typeface="+mn-ea"/>
              </a:rPr>
              <a:t>Ví dụ: Quần áo, đồ dùng cá nhân, quà biếu ông bà ngoại và họ hàng.... </a:t>
            </a:r>
            <a:endParaRPr kumimoji="0" lang="en-US" sz="2700" b="1" i="1" u="none" strike="noStrike" kern="1200" cap="none" spc="0" normalizeH="0" baseline="0" noProof="0" dirty="0">
              <a:ln>
                <a:noFill/>
              </a:ln>
              <a:solidFill>
                <a:srgbClr val="1D41D5"/>
              </a:solidFill>
              <a:effectLst>
                <a:outerShdw blurRad="38100" dist="38100" dir="2700000" algn="tl">
                  <a:srgbClr val="000000"/>
                </a:outerShdw>
              </a:effectLst>
              <a:uLnTx/>
              <a:uFillTx/>
              <a:latin typeface="Arial" panose="020B0604020202020204" pitchFamily="34" charset="0"/>
              <a:ea typeface="+mn-ea"/>
              <a:cs typeface="+mn-ea"/>
            </a:endParaRPr>
          </a:p>
          <a:p>
            <a:pPr marL="0" marR="0" lvl="0" indent="0" algn="just" defTabSz="914400" rtl="0" eaLnBrk="1" fontAlgn="base" latinLnBrk="0" hangingPunct="1">
              <a:lnSpc>
                <a:spcPct val="100000"/>
              </a:lnSpc>
              <a:spcBef>
                <a:spcPct val="0"/>
              </a:spcBef>
              <a:spcAft>
                <a:spcPct val="0"/>
              </a:spcAft>
              <a:buClrTx/>
              <a:buSzTx/>
              <a:buFontTx/>
              <a:buNone/>
              <a:defRPr/>
            </a:pPr>
            <a:endParaRPr kumimoji="0" lang="en-US" sz="2700" b="1" i="1" u="none" strike="noStrike" kern="1200" cap="none" spc="0" normalizeH="0" baseline="0" noProof="0" dirty="0">
              <a:ln>
                <a:noFill/>
              </a:ln>
              <a:solidFill>
                <a:srgbClr val="1D41D5"/>
              </a:solidFill>
              <a:effectLst>
                <a:outerShdw blurRad="38100" dist="38100" dir="2700000" algn="tl">
                  <a:srgbClr val="000000"/>
                </a:outerShdw>
              </a:effectLst>
              <a:uLnTx/>
              <a:uFillTx/>
              <a:latin typeface="Arial" panose="020B0604020202020204" pitchFamily="34" charset="0"/>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19"/>
                                        </p:tgtEl>
                                        <p:attrNameLst>
                                          <p:attrName>r</p:attrName>
                                        </p:attrNameLst>
                                      </p:cBhvr>
                                    </p:animRot>
                                    <p:animRot by="-240000">
                                      <p:cBhvr>
                                        <p:cTn id="7" dur="200" fill="hold">
                                          <p:stCondLst>
                                            <p:cond delay="200"/>
                                          </p:stCondLst>
                                        </p:cTn>
                                        <p:tgtEl>
                                          <p:spTgt spid="19"/>
                                        </p:tgtEl>
                                        <p:attrNameLst>
                                          <p:attrName>r</p:attrName>
                                        </p:attrNameLst>
                                      </p:cBhvr>
                                    </p:animRot>
                                    <p:animRot by="240000">
                                      <p:cBhvr>
                                        <p:cTn id="8" dur="200" fill="hold">
                                          <p:stCondLst>
                                            <p:cond delay="400"/>
                                          </p:stCondLst>
                                        </p:cTn>
                                        <p:tgtEl>
                                          <p:spTgt spid="19"/>
                                        </p:tgtEl>
                                        <p:attrNameLst>
                                          <p:attrName>r</p:attrName>
                                        </p:attrNameLst>
                                      </p:cBhvr>
                                    </p:animRot>
                                    <p:animRot by="-240000">
                                      <p:cBhvr>
                                        <p:cTn id="9" dur="200" fill="hold">
                                          <p:stCondLst>
                                            <p:cond delay="600"/>
                                          </p:stCondLst>
                                        </p:cTn>
                                        <p:tgtEl>
                                          <p:spTgt spid="19"/>
                                        </p:tgtEl>
                                        <p:attrNameLst>
                                          <p:attrName>r</p:attrName>
                                        </p:attrNameLst>
                                      </p:cBhvr>
                                    </p:animRot>
                                    <p:animRot by="120000">
                                      <p:cBhvr>
                                        <p:cTn id="10" dur="200" fill="hold">
                                          <p:stCondLst>
                                            <p:cond delay="800"/>
                                          </p:stCondLst>
                                        </p:cTn>
                                        <p:tgtEl>
                                          <p:spTgt spid="19"/>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from="(-#ppt_w/2)" to="(#ppt_x)" calcmode="lin" valueType="num">
                                      <p:cBhvr>
                                        <p:cTn id="15" dur="600" fill="hold">
                                          <p:stCondLst>
                                            <p:cond delay="0"/>
                                          </p:stCondLst>
                                        </p:cTn>
                                        <p:tgtEl>
                                          <p:spTgt spid="6"/>
                                        </p:tgtEl>
                                        <p:attrNameLst>
                                          <p:attrName>ppt_x</p:attrName>
                                        </p:attrNameLst>
                                      </p:cBhvr>
                                    </p:anim>
                                    <p:anim from="0" to="-1.0" calcmode="lin" valueType="num">
                                      <p:cBhvr>
                                        <p:cTn id="16" dur="200" decel="50000" autoRev="1" fill="hold">
                                          <p:stCondLst>
                                            <p:cond delay="600"/>
                                          </p:stCondLst>
                                        </p:cTn>
                                        <p:tgtEl>
                                          <p:spTgt spid="6"/>
                                        </p:tgtEl>
                                        <p:attrNameLst>
                                          <p:attrName>xshear</p:attrName>
                                        </p:attrNameLst>
                                      </p:cBhvr>
                                    </p:anim>
                                    <p:animScale>
                                      <p:cBhvr>
                                        <p:cTn id="17" dur="200" decel="100000" autoRev="1" fill="hold">
                                          <p:stCondLst>
                                            <p:cond delay="600"/>
                                          </p:stCondLst>
                                        </p:cTn>
                                        <p:tgtEl>
                                          <p:spTgt spid="6"/>
                                        </p:tgtEl>
                                      </p:cBhvr>
                                      <p:from x="100000" y="100000"/>
                                      <p:to x="80000" y="100000"/>
                                    </p:animScale>
                                    <p:anim by="(#ppt_h/3+#ppt_w*0.1)" calcmode="lin" valueType="num">
                                      <p:cBhvr additive="sum">
                                        <p:cTn id="18" dur="200" decel="100000" autoRev="1" fill="hold">
                                          <p:stCondLst>
                                            <p:cond delay="600"/>
                                          </p:stCondLst>
                                        </p:cTn>
                                        <p:tgtEl>
                                          <p:spTgt spid="6"/>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7"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0" fill="hold"/>
                                        <p:tgtEl>
                                          <p:spTgt spid="9"/>
                                        </p:tgtEl>
                                        <p:attrNameLst>
                                          <p:attrName>ppt_x</p:attrName>
                                        </p:attrNameLst>
                                      </p:cBhvr>
                                      <p:tavLst>
                                        <p:tav tm="0">
                                          <p:val>
                                            <p:strVal val="#ppt_x"/>
                                          </p:val>
                                        </p:tav>
                                        <p:tav tm="100000">
                                          <p:val>
                                            <p:strVal val="#ppt_x"/>
                                          </p:val>
                                        </p:tav>
                                      </p:tavLst>
                                    </p:anim>
                                    <p:anim calcmode="lin" valueType="num">
                                      <p:cBhvr additive="base">
                                        <p:cTn id="24" dur="5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6" grpId="0" bldLvl="0" animBg="1"/>
      <p:bldP spid="9"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rotWithShape="1">
          <a:blip r:embed="rId1">
            <a:extLst>
              <a:ext uri="{28A0092B-C50C-407E-A947-70E740481C1C}">
                <a14:useLocalDpi xmlns:a14="http://schemas.microsoft.com/office/drawing/2010/main" val="0"/>
              </a:ext>
            </a:extLst>
          </a:blip>
          <a:srcRect l="8535" t="69047" r="25808" b="-1"/>
          <a:stretch>
            <a:fillRect/>
          </a:stretch>
        </p:blipFill>
        <p:spPr>
          <a:xfrm>
            <a:off x="0" y="-127000"/>
            <a:ext cx="12192000" cy="4903064"/>
          </a:xfrm>
          <a:prstGeom prst="rect">
            <a:avLst/>
          </a:prstGeom>
        </p:spPr>
      </p:pic>
      <p:sp>
        <p:nvSpPr>
          <p:cNvPr id="107542" name="Rectangle 22"/>
          <p:cNvSpPr>
            <a:spLocks noChangeArrowheads="1"/>
          </p:cNvSpPr>
          <p:nvPr/>
        </p:nvSpPr>
        <p:spPr bwMode="auto">
          <a:xfrm>
            <a:off x="191135" y="-127000"/>
            <a:ext cx="11057890" cy="1630045"/>
          </a:xfrm>
          <a:prstGeom prst="rect">
            <a:avLst/>
          </a:prstGeom>
          <a:noFill/>
          <a:ln w="9525">
            <a:noFill/>
            <a:miter lim="800000"/>
          </a:ln>
          <a:effectLst/>
        </p:spPr>
        <p:txBody>
          <a:bodyPr wrap="square">
            <a:spAutoFit/>
          </a:bodyPr>
          <a:p>
            <a:pPr marL="0" marR="0" lvl="0" indent="0" algn="just" defTabSz="914400" rtl="0" eaLnBrk="1" fontAlgn="base" latinLnBrk="0" hangingPunct="1">
              <a:lnSpc>
                <a:spcPct val="100000"/>
              </a:lnSpc>
              <a:spcBef>
                <a:spcPct val="0"/>
              </a:spcBef>
              <a:spcAft>
                <a:spcPct val="0"/>
              </a:spcAft>
              <a:buClrTx/>
              <a:buSzTx/>
              <a:buFontTx/>
              <a:buNone/>
              <a:defRPr/>
            </a:pPr>
            <a:r>
              <a:rPr kumimoji="0" lang="vi-VN" altLang="en-US" sz="2800" b="1" i="0" u="none" strike="noStrike" kern="1200" cap="none" spc="0" normalizeH="0" baseline="0" noProof="0">
                <a:ln>
                  <a:noFill/>
                </a:ln>
                <a:solidFill>
                  <a:srgbClr val="FF3300"/>
                </a:solidFill>
                <a:effectLst>
                  <a:outerShdw blurRad="38100" dist="38100" dir="2700000" algn="tl">
                    <a:srgbClr val="C0C0C0"/>
                  </a:outerShdw>
                </a:effectLst>
                <a:uLnTx/>
                <a:uFillTx/>
                <a:latin typeface="Arial" panose="020B0604020202020204"/>
                <a:ea typeface="+mn-ea"/>
                <a:cs typeface="+mn-ea"/>
              </a:rPr>
              <a:t>          </a:t>
            </a:r>
            <a:r>
              <a:rPr kumimoji="0" lang="en-US" sz="2800" b="1" i="0" u="none" strike="noStrike" kern="1200" cap="none" spc="0" normalizeH="0" baseline="0" noProof="0">
                <a:ln>
                  <a:noFill/>
                </a:ln>
                <a:solidFill>
                  <a:srgbClr val="FF3300"/>
                </a:solidFill>
                <a:effectLst>
                  <a:outerShdw blurRad="38100" dist="38100" dir="2700000" algn="tl">
                    <a:srgbClr val="C0C0C0"/>
                  </a:outerShdw>
                </a:effectLst>
                <a:uLnTx/>
                <a:uFillTx/>
                <a:latin typeface="Arial" panose="020B0604020202020204"/>
                <a:ea typeface="+mn-ea"/>
                <a:cs typeface="+mn-ea"/>
              </a:rPr>
              <a:t>Bài tập 5:</a:t>
            </a:r>
            <a:endParaRPr kumimoji="0" lang="en-US" sz="2400" b="0" i="1" u="none" strike="noStrike" kern="1200" cap="none" spc="0" normalizeH="0" baseline="0" noProof="0">
              <a:ln>
                <a:noFill/>
              </a:ln>
              <a:solidFill>
                <a:srgbClr val="0000CC"/>
              </a:solidFill>
              <a:effectLst>
                <a:outerShdw blurRad="38100" dist="38100" dir="2700000" algn="tl">
                  <a:srgbClr val="C0C0C0"/>
                </a:outerShdw>
              </a:effectLst>
              <a:uLnTx/>
              <a:uFillTx/>
              <a:latin typeface="Arial" panose="020B0604020202020204"/>
              <a:ea typeface="+mn-ea"/>
              <a:cs typeface="+mn-ea"/>
            </a:endParaRPr>
          </a:p>
          <a:p>
            <a:pPr marL="0" marR="0" lvl="0" indent="0" algn="just" defTabSz="914400" rtl="0" eaLnBrk="1" fontAlgn="base" latinLnBrk="0" hangingPunct="1">
              <a:lnSpc>
                <a:spcPct val="100000"/>
              </a:lnSpc>
              <a:spcBef>
                <a:spcPct val="0"/>
              </a:spcBef>
              <a:spcAft>
                <a:spcPct val="0"/>
              </a:spcAft>
              <a:buClrTx/>
              <a:buSzTx/>
              <a:buFontTx/>
              <a:buNone/>
              <a:defRPr/>
            </a:pPr>
            <a:r>
              <a:rPr kumimoji="0" lang="en-US" sz="2400" b="1" i="0" u="none" strike="noStrike" kern="1200" cap="none" spc="0" normalizeH="0" baseline="0" noProof="0">
                <a:ln>
                  <a:noFill/>
                </a:ln>
                <a:solidFill>
                  <a:srgbClr val="0000FF"/>
                </a:solidFill>
                <a:effectLst>
                  <a:outerShdw blurRad="38100" dist="38100" dir="2700000" algn="tl">
                    <a:srgbClr val="C0C0C0"/>
                  </a:outerShdw>
                </a:effectLst>
                <a:uLnTx/>
                <a:uFillTx/>
                <a:latin typeface="Arial" panose="020B0604020202020204"/>
                <a:ea typeface="+mn-ea"/>
                <a:cs typeface="+mn-ea"/>
              </a:rPr>
              <a:t>Em hãy liệt kê theo mẫu sau những việc mình có thể hợp tác với người khác (Những người trong gia đình, bạn bè, thầy giáo, cô giáo, hàng xóm láng giềng, ...) </a:t>
            </a:r>
            <a:endParaRPr kumimoji="0" lang="en-US" sz="2400" b="1" i="0" u="none" strike="noStrike" kern="1200" cap="none" spc="0" normalizeH="0" baseline="0" noProof="0">
              <a:ln>
                <a:noFill/>
              </a:ln>
              <a:solidFill>
                <a:srgbClr val="0000FF"/>
              </a:solidFill>
              <a:effectLst>
                <a:outerShdw blurRad="38100" dist="38100" dir="2700000" algn="tl">
                  <a:srgbClr val="C0C0C0"/>
                </a:outerShdw>
              </a:effectLst>
              <a:uLnTx/>
              <a:uFillTx/>
              <a:latin typeface="Arial" panose="020B0604020202020204"/>
              <a:ea typeface="+mn-ea"/>
              <a:cs typeface="+mn-ea"/>
            </a:endParaRPr>
          </a:p>
        </p:txBody>
      </p:sp>
      <p:graphicFrame>
        <p:nvGraphicFramePr>
          <p:cNvPr id="107585" name="Group 65"/>
          <p:cNvGraphicFramePr>
            <a:graphicFrameLocks noGrp="1"/>
          </p:cNvGraphicFramePr>
          <p:nvPr/>
        </p:nvGraphicFramePr>
        <p:xfrm>
          <a:off x="332740" y="1571625"/>
          <a:ext cx="10774680" cy="4733290"/>
        </p:xfrm>
        <a:graphic>
          <a:graphicData uri="http://schemas.openxmlformats.org/drawingml/2006/table">
            <a:tbl>
              <a:tblPr>
                <a:effectLst/>
                <a:tableStyleId>{5940675A-B579-460E-94D1-54222C63F5DA}</a:tableStyleId>
              </a:tblPr>
              <a:tblGrid>
                <a:gridCol w="1321435"/>
                <a:gridCol w="2652395"/>
                <a:gridCol w="2604770"/>
                <a:gridCol w="4196080"/>
              </a:tblGrid>
              <a:tr h="1083310">
                <a:tc>
                  <a:txBody>
                    <a:bodyPr/>
                    <a:p>
                      <a:pPr marL="0" marR="0" lvl="0" indent="0" algn="ctr"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rgbClr val="000000"/>
                          </a:solidFill>
                          <a:effectLst/>
                          <a:latin typeface="Arial" panose="020B0604020202020204" pitchFamily="34" charset="0"/>
                        </a:rPr>
                        <a:t>Số </a:t>
                      </a:r>
                      <a:endParaRPr kumimoji="0" lang="en-US" sz="2000" b="0" i="0" u="none" strike="noStrike" cap="none" normalizeH="0" baseline="0" smtClean="0">
                        <a:ln>
                          <a:noFill/>
                        </a:ln>
                        <a:solidFill>
                          <a:srgbClr val="000000"/>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rgbClr val="000000"/>
                          </a:solidFill>
                          <a:effectLst/>
                          <a:latin typeface="Arial" panose="020B0604020202020204" pitchFamily="34" charset="0"/>
                        </a:rPr>
                        <a:t>TT</a:t>
                      </a:r>
                      <a:endParaRPr kumimoji="0" lang="en-US" sz="2000" b="0" i="0" u="none" strike="noStrike" cap="none" normalizeH="0" baseline="0" smtClean="0">
                        <a:ln>
                          <a:noFill/>
                        </a:ln>
                        <a:solidFill>
                          <a:srgbClr val="000000"/>
                        </a:solidFill>
                        <a:effectLst/>
                        <a:latin typeface="Arial" panose="020B0604020202020204" pitchFamily="34" charset="0"/>
                      </a:endParaRPr>
                    </a:p>
                  </a:txBody>
                  <a:tcPr marT="45728" marB="45728"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p>
                      <a:pPr marL="0" marR="0" lvl="0" indent="0" algn="ctr"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rgbClr val="000000"/>
                          </a:solidFill>
                          <a:effectLst/>
                          <a:latin typeface="Arial" panose="020B0604020202020204" pitchFamily="34" charset="0"/>
                        </a:rPr>
                        <a:t>Nội dung công việc</a:t>
                      </a:r>
                      <a:endParaRPr kumimoji="0" lang="en-US" sz="2000" b="0" i="0" u="none" strike="noStrike" cap="none" normalizeH="0" baseline="0" smtClean="0">
                        <a:ln>
                          <a:noFill/>
                        </a:ln>
                        <a:solidFill>
                          <a:srgbClr val="000000"/>
                        </a:solidFill>
                        <a:effectLst/>
                        <a:latin typeface="Arial" panose="020B0604020202020204" pitchFamily="34" charset="0"/>
                      </a:endParaRP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p>
                      <a:pPr marL="0" marR="0" lvl="0" indent="0" algn="ctr"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rgbClr val="000000"/>
                          </a:solidFill>
                          <a:effectLst/>
                          <a:latin typeface="Arial" panose="020B0604020202020204" pitchFamily="34" charset="0"/>
                        </a:rPr>
                        <a:t>Người hợp tác</a:t>
                      </a:r>
                      <a:endParaRPr kumimoji="0" lang="en-US" sz="2000" b="0" i="0" u="none" strike="noStrike" cap="none" normalizeH="0" baseline="0" smtClean="0">
                        <a:ln>
                          <a:noFill/>
                        </a:ln>
                        <a:solidFill>
                          <a:srgbClr val="000000"/>
                        </a:solidFill>
                        <a:effectLst/>
                        <a:latin typeface="Arial" panose="020B0604020202020204" pitchFamily="34" charset="0"/>
                      </a:endParaRP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p>
                      <a:pPr marL="0" marR="0" lvl="0" indent="0" algn="ctr"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rgbClr val="000000"/>
                          </a:solidFill>
                          <a:effectLst/>
                          <a:latin typeface="Arial" panose="020B0604020202020204" pitchFamily="34" charset="0"/>
                        </a:rPr>
                        <a:t>C</a:t>
                      </a:r>
                      <a:r>
                        <a:rPr kumimoji="0" lang="en-US" sz="2400" b="0" i="0" u="none" strike="noStrike" cap="none" normalizeH="0" baseline="0" smtClean="0">
                          <a:ln>
                            <a:noFill/>
                          </a:ln>
                          <a:solidFill>
                            <a:srgbClr val="000000"/>
                          </a:solidFill>
                          <a:effectLst/>
                          <a:latin typeface="Arial" panose="020B0604020202020204" pitchFamily="34" charset="0"/>
                        </a:rPr>
                        <a:t>ách hợp tác</a:t>
                      </a:r>
                      <a:endParaRPr kumimoji="0" lang="en-US" sz="2400" b="0" i="0" u="none" strike="noStrike" cap="none" normalizeH="0" baseline="0" smtClean="0">
                        <a:ln>
                          <a:noFill/>
                        </a:ln>
                        <a:solidFill>
                          <a:srgbClr val="000000"/>
                        </a:solidFill>
                        <a:effectLst/>
                        <a:latin typeface="Arial" panose="020B0604020202020204" pitchFamily="34" charset="0"/>
                      </a:endParaRPr>
                    </a:p>
                  </a:txBody>
                  <a:tcPr marT="45728" marB="45728"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64998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1</a:t>
                      </a:r>
                      <a:endParaRPr kumimoji="0" lang="en-US" sz="28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2</a:t>
                      </a:r>
                      <a:endParaRPr kumimoji="0" lang="en-US" sz="28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3</a:t>
                      </a:r>
                      <a:endParaRPr kumimoji="0" lang="en-US" sz="28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4</a:t>
                      </a:r>
                      <a:endParaRPr kumimoji="0" lang="en-US" sz="28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5</a:t>
                      </a:r>
                      <a:endParaRPr kumimoji="0" lang="en-US" sz="2800" b="0" i="0" u="none" strike="noStrike" cap="none" normalizeH="0" baseline="0" smtClean="0">
                        <a:ln>
                          <a:noFill/>
                        </a:ln>
                        <a:solidFill>
                          <a:srgbClr val="000000"/>
                        </a:solidFill>
                        <a:effectLst/>
                        <a:latin typeface="Arial" panose="020B0604020202020204" pitchFamily="34" charset="0"/>
                      </a:endParaRPr>
                    </a:p>
                  </a:txBody>
                  <a:tcPr marT="45728" marB="45728"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99FF66"/>
                    </a:solidFill>
                  </a:tcPr>
                </a:tc>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en-US" sz="2400" b="0" i="0" u="none" strike="noStrike" cap="none" normalizeH="0" baseline="0" smtClean="0">
                          <a:ln>
                            <a:noFill/>
                          </a:ln>
                          <a:solidFill>
                            <a:srgbClr val="000000"/>
                          </a:solidFill>
                          <a:effectLst/>
                          <a:latin typeface="Arial" panose="020B0604020202020204" pitchFamily="34" charset="0"/>
                        </a:rPr>
                        <a:t>Trực nhật lớp</a:t>
                      </a:r>
                      <a:endParaRPr kumimoji="0" lang="en-US" sz="24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400" b="0" i="0" u="none" strike="noStrike" cap="none" normalizeH="0" baseline="0" smtClean="0">
                          <a:ln>
                            <a:noFill/>
                          </a:ln>
                          <a:solidFill>
                            <a:srgbClr val="000000"/>
                          </a:solidFill>
                          <a:effectLst/>
                          <a:latin typeface="Arial" panose="020B0604020202020204" pitchFamily="34" charset="0"/>
                        </a:rPr>
                        <a:t>........................</a:t>
                      </a:r>
                      <a:endParaRPr kumimoji="0" lang="en-US" sz="24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3600" b="0" i="0" u="none" strike="noStrike" cap="none" normalizeH="0" baseline="0" smtClean="0">
                          <a:ln>
                            <a:noFill/>
                          </a:ln>
                          <a:solidFill>
                            <a:srgbClr val="000000"/>
                          </a:solidFill>
                          <a:effectLst/>
                          <a:latin typeface="Arial" panose="020B0604020202020204" pitchFamily="34" charset="0"/>
                        </a:rPr>
                        <a:t>................</a:t>
                      </a:r>
                      <a:endParaRPr kumimoji="0" lang="en-US" sz="36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rgbClr val="000000"/>
                          </a:solidFill>
                          <a:effectLst/>
                          <a:latin typeface="Arial" panose="020B0604020202020204" pitchFamily="34" charset="0"/>
                        </a:rPr>
                        <a:t>............................</a:t>
                      </a:r>
                      <a:endParaRPr kumimoji="0" lang="en-US" sz="20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3200" b="0" i="0" u="none" strike="noStrike" cap="none" normalizeH="0" baseline="0" smtClean="0">
                          <a:ln>
                            <a:noFill/>
                          </a:ln>
                          <a:solidFill>
                            <a:srgbClr val="000000"/>
                          </a:solidFill>
                          <a:effectLst/>
                          <a:latin typeface="Arial" panose="020B0604020202020204" pitchFamily="34" charset="0"/>
                        </a:rPr>
                        <a:t>.................</a:t>
                      </a:r>
                      <a:endParaRPr kumimoji="0" lang="en-US" sz="3200" b="0" i="0" u="none" strike="noStrike" cap="none" normalizeH="0" baseline="0" smtClean="0">
                        <a:ln>
                          <a:noFill/>
                        </a:ln>
                        <a:solidFill>
                          <a:srgbClr val="000000"/>
                        </a:solidFill>
                        <a:effectLst/>
                        <a:latin typeface="Arial" panose="020B0604020202020204" pitchFamily="34" charset="0"/>
                      </a:endParaRP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99FF66"/>
                    </a:solidFill>
                  </a:tcPr>
                </a:tc>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en-US" sz="2200" b="0" i="0" u="none" strike="noStrike" cap="none" normalizeH="0" baseline="0" smtClean="0">
                          <a:ln>
                            <a:noFill/>
                          </a:ln>
                          <a:solidFill>
                            <a:srgbClr val="000000"/>
                          </a:solidFill>
                          <a:effectLst/>
                          <a:latin typeface="Arial" panose="020B0604020202020204" pitchFamily="34" charset="0"/>
                        </a:rPr>
                        <a:t>Các bạn trong nhóm (tổ, bàn)</a:t>
                      </a:r>
                      <a:endParaRPr kumimoji="0" lang="en-US" sz="22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rgbClr val="000000"/>
                          </a:solidFill>
                          <a:effectLst/>
                          <a:latin typeface="Arial" panose="020B0604020202020204" pitchFamily="34" charset="0"/>
                        </a:rPr>
                        <a:t>............................</a:t>
                      </a:r>
                      <a:endParaRPr kumimoji="0" lang="en-US" sz="20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a:t>
                      </a:r>
                      <a:endParaRPr kumimoji="0" lang="en-US" sz="28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a:t>
                      </a:r>
                      <a:endParaRPr kumimoji="0" lang="en-US" sz="28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a:t>
                      </a:r>
                      <a:endParaRPr kumimoji="0" lang="en-US" sz="2800" b="0" i="0" u="none" strike="noStrike" cap="none" normalizeH="0" baseline="0" smtClean="0">
                        <a:ln>
                          <a:noFill/>
                        </a:ln>
                        <a:solidFill>
                          <a:srgbClr val="000000"/>
                        </a:solidFill>
                        <a:effectLst/>
                        <a:latin typeface="Arial" panose="020B0604020202020204" pitchFamily="34" charset="0"/>
                      </a:endParaRP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99FF66"/>
                    </a:solidFill>
                  </a:tcPr>
                </a:tc>
                <a:tc>
                  <a:txBody>
                    <a:bodyPr/>
                    <a:p>
                      <a:pPr marL="0" marR="0" lvl="0" indent="0" algn="just" defTabSz="914400" rtl="0" eaLnBrk="1" fontAlgn="base" latinLnBrk="0" hangingPunct="1">
                        <a:lnSpc>
                          <a:spcPct val="100000"/>
                        </a:lnSpc>
                        <a:spcBef>
                          <a:spcPct val="20000"/>
                        </a:spcBef>
                        <a:spcAft>
                          <a:spcPct val="0"/>
                        </a:spcAft>
                        <a:buClrTx/>
                        <a:buSzTx/>
                        <a:buFontTx/>
                        <a:buNone/>
                      </a:pPr>
                      <a:r>
                        <a:rPr kumimoji="0" lang="en-US" sz="2200" b="0" i="0" u="none" strike="noStrike" cap="none" normalizeH="0" baseline="0" smtClean="0">
                          <a:ln>
                            <a:noFill/>
                          </a:ln>
                          <a:solidFill>
                            <a:srgbClr val="000000"/>
                          </a:solidFill>
                          <a:effectLst/>
                          <a:latin typeface="Arial" panose="020B0604020202020204" pitchFamily="34" charset="0"/>
                        </a:rPr>
                        <a:t>Phân công mỗi người 1 việc: bạn quét lớp, bạn lau bảng, bàn ghế...</a:t>
                      </a:r>
                      <a:endParaRPr kumimoji="0" lang="en-US" sz="22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rgbClr val="000000"/>
                          </a:solidFill>
                          <a:effectLst/>
                          <a:latin typeface="Arial" panose="020B0604020202020204" pitchFamily="34" charset="0"/>
                        </a:rPr>
                        <a:t>..............................................</a:t>
                      </a:r>
                      <a:endParaRPr kumimoji="0" lang="en-US" sz="20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a:t>
                      </a:r>
                      <a:endParaRPr kumimoji="0" lang="en-US" sz="28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a:t>
                      </a:r>
                      <a:endParaRPr kumimoji="0" lang="en-US" sz="2800" b="0" i="0" u="none" strike="noStrike" cap="none" normalizeH="0" baseline="0" smtClean="0">
                        <a:ln>
                          <a:noFill/>
                        </a:ln>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rgbClr val="000000"/>
                          </a:solidFill>
                          <a:effectLst/>
                          <a:latin typeface="Arial" panose="020B0604020202020204" pitchFamily="34" charset="0"/>
                        </a:rPr>
                        <a:t>.................................</a:t>
                      </a:r>
                      <a:endParaRPr kumimoji="0" lang="en-US" sz="2800" b="0" i="0" u="none" strike="noStrike" cap="none" normalizeH="0" baseline="0" smtClean="0">
                        <a:ln>
                          <a:noFill/>
                        </a:ln>
                        <a:solidFill>
                          <a:srgbClr val="000000"/>
                        </a:solidFill>
                        <a:effectLst/>
                        <a:latin typeface="Arial" panose="020B0604020202020204" pitchFamily="34" charset="0"/>
                      </a:endParaRPr>
                    </a:p>
                  </a:txBody>
                  <a:tcPr marT="45728" marB="45728"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99FF66"/>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107542"/>
                                        </p:tgtEl>
                                        <p:attrNameLst>
                                          <p:attrName>style.visibility</p:attrName>
                                        </p:attrNameLst>
                                      </p:cBhvr>
                                      <p:to>
                                        <p:strVal val="visible"/>
                                      </p:to>
                                    </p:set>
                                    <p:anim calcmode="lin" valueType="num">
                                      <p:cBhvr>
                                        <p:cTn id="7" dur="500" fill="hold"/>
                                        <p:tgtEl>
                                          <p:spTgt spid="10754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0754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0754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0754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107585"/>
                                        </p:tgtEl>
                                        <p:attrNameLst>
                                          <p:attrName>style.visibility</p:attrName>
                                        </p:attrNameLst>
                                      </p:cBhvr>
                                      <p:to>
                                        <p:strVal val="visible"/>
                                      </p:to>
                                    </p:set>
                                    <p:animEffect transition="in" filter="box(in)">
                                      <p:cBhvr>
                                        <p:cTn id="15" dur="1000"/>
                                        <p:tgtEl>
                                          <p:spTgt spid="1075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42"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09851" name="Group 283"/>
          <p:cNvGraphicFramePr>
            <a:graphicFrameLocks noGrp="1"/>
          </p:cNvGraphicFramePr>
          <p:nvPr>
            <p:ph idx="1"/>
          </p:nvPr>
        </p:nvGraphicFramePr>
        <p:xfrm>
          <a:off x="0" y="-635"/>
          <a:ext cx="12192635" cy="6951980"/>
        </p:xfrm>
        <a:graphic>
          <a:graphicData uri="http://schemas.openxmlformats.org/drawingml/2006/table">
            <a:tbl>
              <a:tblPr/>
              <a:tblGrid>
                <a:gridCol w="963295"/>
                <a:gridCol w="2520950"/>
                <a:gridCol w="3415030"/>
                <a:gridCol w="5293360"/>
              </a:tblGrid>
              <a:tr h="89725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2400" b="1" i="0" u="none" strike="noStrike" cap="none" normalizeH="0" baseline="0" smtClean="0">
                          <a:ln>
                            <a:noFill/>
                          </a:ln>
                          <a:solidFill>
                            <a:schemeClr val="tx1"/>
                          </a:solidFill>
                          <a:effectLst/>
                          <a:latin typeface="Arial" panose="020B0604020202020204" pitchFamily="34" charset="0"/>
                        </a:rPr>
                        <a:t>Số </a:t>
                      </a:r>
                      <a:endParaRPr kumimoji="0" lang="en-US" sz="2400" b="1"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en-US" sz="2400" b="1" i="0" u="none" strike="noStrike" cap="none" normalizeH="0" baseline="0" smtClean="0">
                          <a:ln>
                            <a:noFill/>
                          </a:ln>
                          <a:solidFill>
                            <a:schemeClr val="tx1"/>
                          </a:solidFill>
                          <a:effectLst/>
                          <a:latin typeface="Arial" panose="020B0604020202020204" pitchFamily="34" charset="0"/>
                        </a:rPr>
                        <a:t>TT</a:t>
                      </a: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2400" b="1" i="0" u="none" strike="noStrike" cap="none" normalizeH="0" baseline="0" smtClean="0">
                          <a:ln>
                            <a:noFill/>
                          </a:ln>
                          <a:solidFill>
                            <a:schemeClr val="tx1"/>
                          </a:solidFill>
                          <a:effectLst/>
                          <a:latin typeface="Arial" panose="020B0604020202020204" pitchFamily="34" charset="0"/>
                        </a:rPr>
                        <a:t>Nội dung công việc</a:t>
                      </a: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2400" b="1" i="0" u="none" strike="noStrike" cap="none" normalizeH="0" baseline="0" smtClean="0">
                          <a:ln>
                            <a:noFill/>
                          </a:ln>
                          <a:solidFill>
                            <a:schemeClr val="tx1"/>
                          </a:solidFill>
                          <a:effectLst/>
                          <a:latin typeface="Arial" panose="020B0604020202020204" pitchFamily="34" charset="0"/>
                        </a:rPr>
                        <a:t>Người hợp tác</a:t>
                      </a:r>
                      <a:endParaRPr kumimoji="0" lang="en-US" sz="2400" b="1"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2400" b="1" i="0" u="none" strike="noStrike" cap="none" normalizeH="0" baseline="0" smtClean="0">
                          <a:ln>
                            <a:noFill/>
                          </a:ln>
                          <a:solidFill>
                            <a:schemeClr val="tx1"/>
                          </a:solidFill>
                          <a:effectLst/>
                          <a:latin typeface="Arial" panose="020B0604020202020204" pitchFamily="34" charset="0"/>
                        </a:rPr>
                        <a:t>Cách hợp tác</a:t>
                      </a:r>
                      <a:endParaRPr kumimoji="0" lang="en-US" sz="2400" b="1"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121475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chemeClr val="tx1"/>
                          </a:solidFill>
                          <a:effectLst/>
                          <a:latin typeface="Arial" panose="020B0604020202020204" pitchFamily="34" charset="0"/>
                        </a:rPr>
                        <a:t>1</a:t>
                      </a: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400" b="0" i="0" u="none" strike="noStrike" cap="none" normalizeH="0" baseline="0" smtClean="0">
                          <a:ln>
                            <a:noFill/>
                          </a:ln>
                          <a:solidFill>
                            <a:schemeClr val="tx1"/>
                          </a:solidFill>
                          <a:effectLst/>
                          <a:latin typeface="Arial" panose="020B0604020202020204" pitchFamily="34" charset="0"/>
                        </a:rPr>
                        <a:t>Trực nhật lớp</a:t>
                      </a:r>
                      <a:endParaRPr kumimoji="0" lang="en-US" sz="24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Các bạn trong nhóm (tổ, bàn).</a:t>
                      </a:r>
                      <a:endParaRPr kumimoji="0" lang="en-US" sz="20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pP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Phân công mỗi người 1 việc: bạn quét lớp, bạn lau bảng, bàn ghế...</a:t>
                      </a: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r>
              <a:tr h="110236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chemeClr val="tx1"/>
                          </a:solidFill>
                          <a:effectLst/>
                          <a:latin typeface="Arial" panose="020B0604020202020204" pitchFamily="34" charset="0"/>
                        </a:rPr>
                        <a:t>2</a:t>
                      </a: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Lao động (trồng cây...)</a:t>
                      </a:r>
                      <a:endParaRPr kumimoji="0" lang="en-US" sz="20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Các bạn của lớp (Nhóm, tổ).</a:t>
                      </a:r>
                      <a:endParaRPr kumimoji="0" lang="en-US" sz="20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Phân công các bạn trong lớp lấy dụng cụ: cuốc, dao, thuổng, cây rào, dây buộc ...</a:t>
                      </a:r>
                      <a:r>
                        <a:rPr kumimoji="0" lang="en-US" sz="2800" b="0" i="0" u="none" strike="noStrike" cap="none" normalizeH="0" baseline="0" smtClean="0">
                          <a:ln>
                            <a:noFill/>
                          </a:ln>
                          <a:solidFill>
                            <a:schemeClr val="tx1"/>
                          </a:solidFill>
                          <a:effectLst/>
                          <a:latin typeface="Arial" panose="020B0604020202020204" pitchFamily="34" charset="0"/>
                        </a:rPr>
                        <a:t> </a:t>
                      </a: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r>
              <a:tr h="102489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chemeClr val="tx1"/>
                          </a:solidFill>
                          <a:effectLst/>
                          <a:latin typeface="Arial" panose="020B0604020202020204" pitchFamily="34" charset="0"/>
                        </a:rPr>
                        <a:t>3</a:t>
                      </a: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400" b="0" i="0" u="none" strike="noStrike" cap="none" normalizeH="0" baseline="0" smtClean="0">
                          <a:ln>
                            <a:noFill/>
                          </a:ln>
                          <a:solidFill>
                            <a:schemeClr val="tx1"/>
                          </a:solidFill>
                          <a:effectLst/>
                          <a:latin typeface="Arial" panose="020B0604020202020204" pitchFamily="34" charset="0"/>
                        </a:rPr>
                        <a:t>Thảo luận nhóm (tổ).</a:t>
                      </a:r>
                      <a:endParaRPr kumimoji="0" lang="en-US" sz="24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400" b="0" i="0" u="none" strike="noStrike" cap="none" normalizeH="0" baseline="0" smtClean="0">
                          <a:ln>
                            <a:noFill/>
                          </a:ln>
                          <a:solidFill>
                            <a:schemeClr val="tx1"/>
                          </a:solidFill>
                          <a:effectLst/>
                          <a:latin typeface="Arial" panose="020B0604020202020204" pitchFamily="34" charset="0"/>
                        </a:rPr>
                        <a:t>Các bạn trong nhóm.</a:t>
                      </a:r>
                      <a:endParaRPr kumimoji="0" lang="en-US" sz="24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1" u="none" strike="noStrike" cap="none" normalizeH="0" baseline="0" smtClean="0">
                          <a:ln>
                            <a:noFill/>
                          </a:ln>
                          <a:solidFill>
                            <a:schemeClr val="tx1"/>
                          </a:solidFill>
                          <a:effectLst/>
                          <a:latin typeface="Arial" panose="020B0604020202020204" pitchFamily="34" charset="0"/>
                        </a:rPr>
                        <a:t>Cùng nhau trao đổi, thảo luận để làm bài tập, trả lời câu hỏi mà thầy cô giáo giao cho.</a:t>
                      </a:r>
                      <a:endParaRPr kumimoji="0" lang="en-US" sz="2000" b="0" i="1"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r>
              <a:tr h="116268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chemeClr val="tx1"/>
                          </a:solidFill>
                          <a:effectLst/>
                          <a:latin typeface="Arial" panose="020B0604020202020204" pitchFamily="34" charset="0"/>
                        </a:rPr>
                        <a:t>4</a:t>
                      </a: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Giúp bố, mẹ công việc ở nhà.</a:t>
                      </a:r>
                      <a:endParaRPr kumimoji="0" lang="en-US" sz="20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Anh, chị em trong gia đình.</a:t>
                      </a:r>
                      <a:endParaRPr kumimoji="0" lang="en-US" sz="20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Làm những công việc phù hợp với tuổi, và sức của mình ... </a:t>
                      </a:r>
                      <a:r>
                        <a:rPr kumimoji="0" lang="en-US" sz="2000" b="0" i="1" u="none" strike="noStrike" cap="none" normalizeH="0" baseline="0" smtClean="0">
                          <a:ln>
                            <a:noFill/>
                          </a:ln>
                          <a:solidFill>
                            <a:schemeClr val="tx1"/>
                          </a:solidFill>
                          <a:effectLst/>
                          <a:latin typeface="Arial" panose="020B0604020202020204" pitchFamily="34" charset="0"/>
                        </a:rPr>
                        <a:t>(nấu cơm, rửa bát đũa, quét nhà, trông em, chăn trâu, bò ...)</a:t>
                      </a:r>
                      <a:endParaRPr kumimoji="0" lang="en-US" sz="2000" b="0" i="1"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r>
              <a:tr h="103124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chemeClr val="tx1"/>
                          </a:solidFill>
                          <a:effectLst/>
                          <a:latin typeface="Arial" panose="020B0604020202020204" pitchFamily="34" charset="0"/>
                        </a:rPr>
                        <a:t>5</a:t>
                      </a:r>
                      <a:endParaRPr kumimoji="0" lang="en-US" sz="2800" b="0" i="0" u="none" strike="noStrike" cap="none" normalizeH="0" baseline="0" smtClean="0">
                        <a:ln>
                          <a:noFill/>
                        </a:ln>
                        <a:solidFill>
                          <a:schemeClr val="tx1"/>
                        </a:solidFill>
                        <a:effectLst/>
                        <a:latin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pP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Giúp đỡ bạn học chưa tiến bộ.</a:t>
                      </a:r>
                      <a:endParaRPr kumimoji="0" lang="en-US" sz="20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C</a:t>
                      </a:r>
                      <a:r>
                        <a:rPr kumimoji="0" lang="en-US" sz="2800" b="0" i="0" u="none" strike="noStrike" cap="none" normalizeH="0" baseline="0" smtClean="0">
                          <a:ln>
                            <a:noFill/>
                          </a:ln>
                          <a:solidFill>
                            <a:schemeClr val="tx1"/>
                          </a:solidFill>
                          <a:effectLst/>
                          <a:latin typeface="Arial" panose="020B0604020202020204" pitchFamily="34" charset="0"/>
                        </a:rPr>
                        <a:t>ác bạn học tốt.</a:t>
                      </a: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Cùng các bạn kèm cặp, giúp đỡ bạn học chưa tốt học tiến bộ hơn...</a:t>
                      </a:r>
                      <a:endParaRPr kumimoji="0" lang="en-US" sz="20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r>
              <a:tr h="518795">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800" b="0" i="0" u="none" strike="noStrike" cap="none" normalizeH="0" baseline="0" smtClean="0">
                          <a:ln>
                            <a:noFill/>
                          </a:ln>
                          <a:solidFill>
                            <a:schemeClr val="tx1"/>
                          </a:solidFill>
                          <a:effectLst/>
                          <a:latin typeface="Arial" panose="020B0604020202020204" pitchFamily="34" charset="0"/>
                        </a:rPr>
                        <a:t>....................</a:t>
                      </a:r>
                      <a:endParaRPr kumimoji="0" lang="en-US" sz="28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en-US" sz="2000" b="0" i="0" u="none" strike="noStrike" cap="none" normalizeH="0" baseline="0" smtClean="0">
                          <a:ln>
                            <a:noFill/>
                          </a:ln>
                          <a:solidFill>
                            <a:schemeClr val="tx1"/>
                          </a:solidFill>
                          <a:effectLst/>
                          <a:latin typeface="Arial" panose="020B0604020202020204" pitchFamily="34" charset="0"/>
                        </a:rPr>
                        <a:t>.......................................</a:t>
                      </a:r>
                      <a:endParaRPr kumimoji="0" lang="en-US" sz="2000" b="0" i="0" u="none" strike="noStrike" cap="none" normalizeH="0" baseline="0" smtClean="0">
                        <a:ln>
                          <a:noFill/>
                        </a:ln>
                        <a:solidFill>
                          <a:schemeClr val="tx1"/>
                        </a:solidFill>
                        <a:effectLst/>
                        <a:latin typeface="Arial" panose="020B0604020202020204" pitchFamily="34" charset="0"/>
                      </a:endParaRPr>
                    </a:p>
                  </a:txBody>
                  <a:tcPr marT="45718" marB="45718" horzOverflow="overflow">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gradFill rotWithShape="1">
                      <a:gsLst>
                        <a:gs pos="0">
                          <a:srgbClr val="66FF66"/>
                        </a:gs>
                        <a:gs pos="100000">
                          <a:srgbClr val="66FF66">
                            <a:gamma/>
                            <a:shade val="69804"/>
                            <a:invGamma/>
                          </a:srgbClr>
                        </a:gs>
                      </a:gsLst>
                      <a:lin ang="0" scaled="1"/>
                    </a:gradFill>
                  </a:tcPr>
                </a:tc>
              </a:tr>
            </a:tbl>
          </a:graphicData>
        </a:graphic>
      </p:graphicFrame>
    </p:spTree>
  </p:cSld>
  <p:clrMapOvr>
    <a:masterClrMapping/>
  </p:clrMapOvr>
  <p:transition advClick="0">
    <p:wheel spokes="4"/>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09851"/>
                                        </p:tgtEl>
                                        <p:attrNameLst>
                                          <p:attrName>style.visibility</p:attrName>
                                        </p:attrNameLst>
                                      </p:cBhvr>
                                      <p:to>
                                        <p:strVal val="visible"/>
                                      </p:to>
                                    </p:set>
                                    <p:anim calcmode="lin" valueType="num">
                                      <p:cBhvr>
                                        <p:cTn id="7" dur="500" fill="hold"/>
                                        <p:tgtEl>
                                          <p:spTgt spid="109851"/>
                                        </p:tgtEl>
                                        <p:attrNameLst>
                                          <p:attrName>ppt_w</p:attrName>
                                        </p:attrNameLst>
                                      </p:cBhvr>
                                      <p:tavLst>
                                        <p:tav tm="0">
                                          <p:val>
                                            <p:fltVal val="0.000000"/>
                                          </p:val>
                                        </p:tav>
                                        <p:tav tm="100000">
                                          <p:val>
                                            <p:strVal val="#ppt_w"/>
                                          </p:val>
                                        </p:tav>
                                      </p:tavLst>
                                    </p:anim>
                                    <p:anim calcmode="lin" valueType="num">
                                      <p:cBhvr>
                                        <p:cTn id="8" dur="500" fill="hold"/>
                                        <p:tgtEl>
                                          <p:spTgt spid="10985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rotWithShape="1">
          <a:blip r:embed="rId1">
            <a:extLst>
              <a:ext uri="{28A0092B-C50C-407E-A947-70E740481C1C}">
                <a14:useLocalDpi xmlns:a14="http://schemas.microsoft.com/office/drawing/2010/main" val="0"/>
              </a:ext>
            </a:extLst>
          </a:blip>
          <a:srcRect l="8535" t="69047" r="25808" b="-1"/>
          <a:stretch>
            <a:fillRect/>
          </a:stretch>
        </p:blipFill>
        <p:spPr>
          <a:xfrm>
            <a:off x="0" y="-127000"/>
            <a:ext cx="12192000" cy="4903064"/>
          </a:xfrm>
          <a:prstGeom prst="rect">
            <a:avLst/>
          </a:prstGeom>
        </p:spPr>
      </p:pic>
      <p:grpSp>
        <p:nvGrpSpPr>
          <p:cNvPr id="3" name="Group 2"/>
          <p:cNvGrpSpPr/>
          <p:nvPr/>
        </p:nvGrpSpPr>
        <p:grpSpPr>
          <a:xfrm>
            <a:off x="2106813" y="-266055"/>
            <a:ext cx="7518631" cy="2399901"/>
            <a:chOff x="1580110" y="-199541"/>
            <a:chExt cx="5638973" cy="1799926"/>
          </a:xfrm>
        </p:grpSpPr>
        <p:pic>
          <p:nvPicPr>
            <p:cNvPr id="8" name="图片 7"/>
            <p:cNvPicPr>
              <a:picLocks noChangeAspect="1"/>
            </p:cNvPicPr>
            <p:nvPr/>
          </p:nvPicPr>
          <p:blipFill rotWithShape="1">
            <a:blip r:embed="rId2">
              <a:extLst>
                <a:ext uri="{28A0092B-C50C-407E-A947-70E740481C1C}">
                  <a14:useLocalDpi xmlns:a14="http://schemas.microsoft.com/office/drawing/2010/main" val="0"/>
                </a:ext>
              </a:extLst>
            </a:blip>
            <a:srcRect t="18309" r="63387" b="43217"/>
            <a:stretch>
              <a:fillRect/>
            </a:stretch>
          </p:blipFill>
          <p:spPr>
            <a:xfrm>
              <a:off x="1580110" y="-199541"/>
              <a:ext cx="5638973" cy="1799926"/>
            </a:xfrm>
            <a:prstGeom prst="rect">
              <a:avLst/>
            </a:prstGeom>
          </p:spPr>
        </p:pic>
        <p:sp>
          <p:nvSpPr>
            <p:cNvPr id="2" name="Rectangle 1"/>
            <p:cNvSpPr/>
            <p:nvPr/>
          </p:nvSpPr>
          <p:spPr>
            <a:xfrm>
              <a:off x="2507077" y="116083"/>
              <a:ext cx="4129845" cy="1168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5335" b="1" dirty="0">
                  <a:solidFill>
                    <a:srgbClr val="00B050"/>
                  </a:solidFill>
                  <a:effectLst>
                    <a:outerShdw blurRad="38100" dist="19050" dir="2700000" algn="tl" rotWithShape="0">
                      <a:schemeClr val="dk1">
                        <a:alpha val="40000"/>
                      </a:schemeClr>
                    </a:outerShdw>
                  </a:effectLst>
                  <a:latin typeface="Times New Roman" panose="02020603050405020304" pitchFamily="18" charset="0"/>
                  <a:ea typeface="Tahoma" panose="020B0604030504040204" pitchFamily="34" charset="0"/>
                  <a:cs typeface="Times New Roman" panose="02020603050405020304" pitchFamily="18" charset="0"/>
                </a:rPr>
                <a:t>Ghi nhớ</a:t>
              </a:r>
              <a:endParaRPr lang="en-US" sz="5335" b="1" dirty="0">
                <a:solidFill>
                  <a:srgbClr val="00B050"/>
                </a:solidFill>
                <a:effectLst>
                  <a:outerShdw blurRad="38100" dist="19050" dir="2700000" algn="tl" rotWithShape="0">
                    <a:schemeClr val="dk1">
                      <a:alpha val="40000"/>
                    </a:schemeClr>
                  </a:outerShdw>
                </a:effectLst>
                <a:latin typeface="Times New Roman" panose="02020603050405020304" pitchFamily="18" charset="0"/>
                <a:ea typeface="Tahoma" panose="020B0604030504040204" pitchFamily="34" charset="0"/>
                <a:cs typeface="Times New Roman" panose="02020603050405020304" pitchFamily="18" charset="0"/>
              </a:endParaRPr>
            </a:p>
          </p:txBody>
        </p:sp>
      </p:grpSp>
      <p:sp>
        <p:nvSpPr>
          <p:cNvPr id="4" name="Rectangle: Rounded Corners 3"/>
          <p:cNvSpPr/>
          <p:nvPr/>
        </p:nvSpPr>
        <p:spPr>
          <a:xfrm>
            <a:off x="1219200" y="2020108"/>
            <a:ext cx="9906001" cy="456642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just" eaLnBrk="1" hangingPunct="1">
              <a:buFontTx/>
              <a:buNone/>
            </a:pPr>
            <a:r>
              <a:rPr lang="en-US" altLang="en-US" sz="3900" b="1" dirty="0">
                <a:latin typeface="Times New Roman" panose="02020603050405020304" pitchFamily="18" charset="0"/>
                <a:cs typeface="Times New Roman" panose="02020603050405020304" pitchFamily="18" charset="0"/>
              </a:rPr>
              <a:t> </a:t>
            </a:r>
            <a:r>
              <a:rPr sz="3900" b="1" dirty="0">
                <a:solidFill>
                  <a:srgbClr val="000000"/>
                </a:solidFill>
                <a:latin typeface="Arial" panose="020B0604020202020204" pitchFamily="34" charset="0"/>
                <a:ea typeface="+mn-ea"/>
                <a:cs typeface="+mn-ea"/>
                <a:sym typeface="+mn-ea"/>
              </a:rPr>
              <a:t>Biết hợp tác với những người xung quanh, công việc sẽ thuận lợi và đạt kết quả tốt hơn.</a:t>
            </a:r>
            <a:endParaRPr lang="en-US" altLang="en-US" sz="3900" b="1" dirty="0">
              <a:solidFill>
                <a:srgbClr val="002060"/>
              </a:solidFill>
              <a:latin typeface="Times New Roman" panose="02020603050405020304" pitchFamily="18" charset="0"/>
              <a:cs typeface="Times New Roman" panose="02020603050405020304" pitchFamily="18" charset="0"/>
            </a:endParaRPr>
          </a:p>
          <a:p>
            <a:pPr algn="ctr" defTabSz="914400" eaLnBrk="1" fontAlgn="base" hangingPunct="1">
              <a:buNone/>
              <a:tabLst>
                <a:tab pos="7425055" algn="l"/>
              </a:tabLst>
            </a:pPr>
            <a:r>
              <a:rPr sz="3900" b="1" i="1" dirty="0">
                <a:solidFill>
                  <a:srgbClr val="0000FF"/>
                </a:solidFill>
                <a:latin typeface="Arial" panose="020B0604020202020204" pitchFamily="34" charset="0"/>
                <a:ea typeface="+mn-ea"/>
                <a:cs typeface="+mn-ea"/>
                <a:sym typeface="+mn-ea"/>
              </a:rPr>
              <a:t>Một cây làm chẳng nên non,</a:t>
            </a:r>
            <a:endParaRPr sz="3900" b="1" i="1" dirty="0">
              <a:solidFill>
                <a:srgbClr val="0000FF"/>
              </a:solidFill>
              <a:latin typeface="Arial" panose="020B0604020202020204" pitchFamily="34" charset="0"/>
            </a:endParaRPr>
          </a:p>
          <a:p>
            <a:pPr algn="ctr" defTabSz="914400" eaLnBrk="1" fontAlgn="base" hangingPunct="1">
              <a:buNone/>
              <a:tabLst>
                <a:tab pos="7425055" algn="l"/>
              </a:tabLst>
            </a:pPr>
            <a:r>
              <a:rPr sz="3900" b="1" i="1" dirty="0">
                <a:solidFill>
                  <a:srgbClr val="0000FF"/>
                </a:solidFill>
                <a:latin typeface="Arial" panose="020B0604020202020204" pitchFamily="34" charset="0"/>
                <a:ea typeface="+mn-ea"/>
                <a:cs typeface="+mn-ea"/>
                <a:sym typeface="+mn-ea"/>
              </a:rPr>
              <a:t>Ba cây chụm lại nên hòn núi cao.</a:t>
            </a:r>
            <a:endParaRPr sz="3900" b="1" i="1" dirty="0">
              <a:solidFill>
                <a:srgbClr val="0000FF"/>
              </a:solidFill>
              <a:latin typeface="Arial" panose="020B0604020202020204" pitchFamily="34" charset="0"/>
            </a:endParaRPr>
          </a:p>
          <a:p>
            <a:pPr algn="ctr" defTabSz="914400" eaLnBrk="1" fontAlgn="base" hangingPunct="1">
              <a:buNone/>
              <a:tabLst>
                <a:tab pos="7425055" algn="l"/>
              </a:tabLst>
            </a:pPr>
            <a:r>
              <a:rPr sz="3900" b="1" i="1" dirty="0">
                <a:solidFill>
                  <a:srgbClr val="0000FF"/>
                </a:solidFill>
                <a:latin typeface="Arial" panose="020B0604020202020204" pitchFamily="34" charset="0"/>
                <a:ea typeface="+mn-ea"/>
                <a:cs typeface="+mn-ea"/>
                <a:sym typeface="+mn-ea"/>
              </a:rPr>
              <a:t>                                         Tục ngữ</a:t>
            </a:r>
            <a:endParaRPr lang="en-US" sz="3900" b="1" dirty="0">
              <a:solidFill>
                <a:srgbClr val="00206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rotWithShape="1">
          <a:blip r:embed="rId1">
            <a:extLst>
              <a:ext uri="{28A0092B-C50C-407E-A947-70E740481C1C}">
                <a14:useLocalDpi xmlns:a14="http://schemas.microsoft.com/office/drawing/2010/main" val="0"/>
              </a:ext>
            </a:extLst>
          </a:blip>
          <a:srcRect l="8535" t="69047" r="25808" b="-1"/>
          <a:stretch>
            <a:fillRect/>
          </a:stretch>
        </p:blipFill>
        <p:spPr>
          <a:xfrm>
            <a:off x="0" y="-127000"/>
            <a:ext cx="12192000" cy="4903064"/>
          </a:xfrm>
          <a:prstGeom prst="rect">
            <a:avLst/>
          </a:prstGeom>
        </p:spPr>
      </p:pic>
      <p:grpSp>
        <p:nvGrpSpPr>
          <p:cNvPr id="3" name="Group 2"/>
          <p:cNvGrpSpPr/>
          <p:nvPr/>
        </p:nvGrpSpPr>
        <p:grpSpPr>
          <a:xfrm>
            <a:off x="2106813" y="-266055"/>
            <a:ext cx="7518631" cy="2399901"/>
            <a:chOff x="1580110" y="-199541"/>
            <a:chExt cx="5638973" cy="1799926"/>
          </a:xfrm>
        </p:grpSpPr>
        <p:pic>
          <p:nvPicPr>
            <p:cNvPr id="8" name="图片 7"/>
            <p:cNvPicPr>
              <a:picLocks noChangeAspect="1"/>
            </p:cNvPicPr>
            <p:nvPr/>
          </p:nvPicPr>
          <p:blipFill rotWithShape="1">
            <a:blip r:embed="rId2">
              <a:extLst>
                <a:ext uri="{28A0092B-C50C-407E-A947-70E740481C1C}">
                  <a14:useLocalDpi xmlns:a14="http://schemas.microsoft.com/office/drawing/2010/main" val="0"/>
                </a:ext>
              </a:extLst>
            </a:blip>
            <a:srcRect t="18309" r="63387" b="43217"/>
            <a:stretch>
              <a:fillRect/>
            </a:stretch>
          </p:blipFill>
          <p:spPr>
            <a:xfrm>
              <a:off x="1580110" y="-199541"/>
              <a:ext cx="5638973" cy="1799926"/>
            </a:xfrm>
            <a:prstGeom prst="rect">
              <a:avLst/>
            </a:prstGeom>
          </p:spPr>
        </p:pic>
        <p:sp>
          <p:nvSpPr>
            <p:cNvPr id="2" name="Rectangle 1"/>
            <p:cNvSpPr/>
            <p:nvPr/>
          </p:nvSpPr>
          <p:spPr>
            <a:xfrm>
              <a:off x="2507077" y="116083"/>
              <a:ext cx="4129845" cy="1168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5335" b="1" dirty="0">
                  <a:solidFill>
                    <a:srgbClr val="FF0000"/>
                  </a:solidFill>
                  <a:effectLst>
                    <a:outerShdw blurRad="38100" dist="19050" dir="2700000" algn="tl" rotWithShape="0">
                      <a:schemeClr val="dk1">
                        <a:alpha val="40000"/>
                      </a:schemeClr>
                    </a:outerShdw>
                  </a:effectLst>
                  <a:latin typeface="Times New Roman" panose="02020603050405020304" pitchFamily="18" charset="0"/>
                  <a:ea typeface="Tahoma" panose="020B0604030504040204" pitchFamily="34" charset="0"/>
                  <a:cs typeface="Times New Roman" panose="02020603050405020304" pitchFamily="18" charset="0"/>
                </a:rPr>
                <a:t>Dặn dò:</a:t>
              </a:r>
              <a:endParaRPr lang="vi-VN" sz="5335" b="1" dirty="0">
                <a:solidFill>
                  <a:srgbClr val="FF0000"/>
                </a:solidFill>
                <a:effectLst>
                  <a:outerShdw blurRad="38100" dist="19050" dir="2700000" algn="tl" rotWithShape="0">
                    <a:schemeClr val="dk1">
                      <a:alpha val="40000"/>
                    </a:schemeClr>
                  </a:outerShdw>
                </a:effectLst>
                <a:latin typeface="Times New Roman" panose="02020603050405020304" pitchFamily="18" charset="0"/>
                <a:ea typeface="Tahoma" panose="020B0604030504040204" pitchFamily="34" charset="0"/>
                <a:cs typeface="Times New Roman" panose="02020603050405020304" pitchFamily="18" charset="0"/>
              </a:endParaRPr>
            </a:p>
          </p:txBody>
        </p:sp>
      </p:grpSp>
      <p:sp>
        <p:nvSpPr>
          <p:cNvPr id="70659" name="Rectangle 3"/>
          <p:cNvSpPr>
            <a:spLocks noGrp="1"/>
          </p:cNvSpPr>
          <p:nvPr>
            <p:ph idx="1"/>
          </p:nvPr>
        </p:nvSpPr>
        <p:spPr>
          <a:xfrm>
            <a:off x="1017905" y="2419985"/>
            <a:ext cx="9695815" cy="3187700"/>
          </a:xfrm>
        </p:spPr>
        <p:txBody>
          <a:bodyPr vert="horz" wrap="square" lIns="91440" tIns="45720" rIns="91440" bIns="45720" anchor="t" anchorCtr="0">
            <a:normAutofit fontScale="50000"/>
          </a:bodyPr>
          <a:p>
            <a:pPr algn="just" eaLnBrk="1" hangingPunct="1">
              <a:buNone/>
            </a:pPr>
            <a:r>
              <a:rPr sz="7500" b="1" dirty="0">
                <a:solidFill>
                  <a:srgbClr val="1D41D5"/>
                </a:solidFill>
              </a:rPr>
              <a:t>- Hằng ngày, các em hãy cùng thực hiện việc hợp tác với mọi người ở nhà, với các bạn ở trường, lớp, ở làng xóm trong mọi việc làm có thể, vừa sức mình.</a:t>
            </a:r>
            <a:endParaRPr sz="7500" b="1" dirty="0">
              <a:solidFill>
                <a:srgbClr val="1D41D5"/>
              </a:solidFill>
            </a:endParaRPr>
          </a:p>
          <a:p>
            <a:pPr algn="just" eaLnBrk="1" hangingPunct="1">
              <a:buNone/>
            </a:pPr>
            <a:r>
              <a:rPr sz="7500" b="1" dirty="0">
                <a:solidFill>
                  <a:srgbClr val="1D41D5"/>
                </a:solidFill>
              </a:rPr>
              <a:t>- Chuẩn bị bài: Em yêu quê hương  (tiết 1).</a:t>
            </a:r>
            <a:r>
              <a:rPr b="1" dirty="0">
                <a:solidFill>
                  <a:srgbClr val="1D41D5"/>
                </a:solidFill>
              </a:rPr>
              <a:t> </a:t>
            </a:r>
            <a:endParaRPr b="1" dirty="0">
              <a:solidFill>
                <a:srgbClr val="1D41D5"/>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0659">
                                            <p:txEl>
                                              <p:charRg st="0" end="152"/>
                                            </p:txEl>
                                          </p:spTgt>
                                        </p:tgtEl>
                                        <p:attrNameLst>
                                          <p:attrName>style.visibility</p:attrName>
                                        </p:attrNameLst>
                                      </p:cBhvr>
                                      <p:to>
                                        <p:strVal val="visible"/>
                                      </p:to>
                                    </p:set>
                                    <p:anim calcmode="lin" valueType="num">
                                      <p:cBhvr>
                                        <p:cTn id="7" dur="500" fill="hold"/>
                                        <p:tgtEl>
                                          <p:spTgt spid="70659">
                                            <p:txEl>
                                              <p:charRg st="0" end="152"/>
                                            </p:txEl>
                                          </p:spTgt>
                                        </p:tgtEl>
                                        <p:attrNameLst>
                                          <p:attrName>ppt_w</p:attrName>
                                        </p:attrNameLst>
                                      </p:cBhvr>
                                      <p:tavLst>
                                        <p:tav tm="0">
                                          <p:val>
                                            <p:fltVal val="0.000000"/>
                                          </p:val>
                                        </p:tav>
                                        <p:tav tm="100000">
                                          <p:val>
                                            <p:strVal val="#ppt_w"/>
                                          </p:val>
                                        </p:tav>
                                      </p:tavLst>
                                    </p:anim>
                                    <p:anim calcmode="lin" valueType="num">
                                      <p:cBhvr>
                                        <p:cTn id="8" dur="500" fill="hold"/>
                                        <p:tgtEl>
                                          <p:spTgt spid="70659">
                                            <p:txEl>
                                              <p:charRg st="0" end="152"/>
                                            </p:txEl>
                                          </p:spTgt>
                                        </p:tgtEl>
                                        <p:attrNameLst>
                                          <p:attrName>ppt_h</p:attrName>
                                        </p:attrNameLst>
                                      </p:cBhvr>
                                      <p:tavLst>
                                        <p:tav tm="0">
                                          <p:val>
                                            <p:fltVal val="0.00000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70659">
                                            <p:txEl>
                                              <p:charRg st="152" end="197"/>
                                            </p:txEl>
                                          </p:spTgt>
                                        </p:tgtEl>
                                        <p:attrNameLst>
                                          <p:attrName>style.visibility</p:attrName>
                                        </p:attrNameLst>
                                      </p:cBhvr>
                                      <p:to>
                                        <p:strVal val="visible"/>
                                      </p:to>
                                    </p:set>
                                    <p:anim calcmode="lin" valueType="num">
                                      <p:cBhvr>
                                        <p:cTn id="11" dur="500" fill="hold"/>
                                        <p:tgtEl>
                                          <p:spTgt spid="70659">
                                            <p:txEl>
                                              <p:charRg st="152" end="197"/>
                                            </p:txEl>
                                          </p:spTgt>
                                        </p:tgtEl>
                                        <p:attrNameLst>
                                          <p:attrName>ppt_w</p:attrName>
                                        </p:attrNameLst>
                                      </p:cBhvr>
                                      <p:tavLst>
                                        <p:tav tm="0">
                                          <p:val>
                                            <p:fltVal val="0.000000"/>
                                          </p:val>
                                        </p:tav>
                                        <p:tav tm="100000">
                                          <p:val>
                                            <p:strVal val="#ppt_w"/>
                                          </p:val>
                                        </p:tav>
                                      </p:tavLst>
                                    </p:anim>
                                    <p:anim calcmode="lin" valueType="num">
                                      <p:cBhvr>
                                        <p:cTn id="12" dur="500" fill="hold"/>
                                        <p:tgtEl>
                                          <p:spTgt spid="70659">
                                            <p:txEl>
                                              <p:charRg st="152" end="197"/>
                                            </p:txEl>
                                          </p:spTgt>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33ppt.com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4124</Words>
  <Application>WPS Presentation</Application>
  <PresentationFormat>Widescreen</PresentationFormat>
  <Paragraphs>155</Paragraphs>
  <Slides>8</Slides>
  <Notes>0</Notes>
  <HiddenSlides>0</HiddenSlides>
  <MMClips>0</MMClips>
  <ScaleCrop>false</ScaleCrop>
  <HeadingPairs>
    <vt:vector size="6" baseType="variant">
      <vt:variant>
        <vt:lpstr>已用的字体</vt:lpstr>
      </vt:variant>
      <vt:variant>
        <vt:i4>14</vt:i4>
      </vt:variant>
      <vt:variant>
        <vt:lpstr>主题</vt:lpstr>
      </vt:variant>
      <vt:variant>
        <vt:i4>3</vt:i4>
      </vt:variant>
      <vt:variant>
        <vt:lpstr>幻灯片标题</vt:lpstr>
      </vt:variant>
      <vt:variant>
        <vt:i4>8</vt:i4>
      </vt:variant>
    </vt:vector>
  </HeadingPairs>
  <TitlesOfParts>
    <vt:vector size="25" baseType="lpstr">
      <vt:lpstr>Arial</vt:lpstr>
      <vt:lpstr>SimSun</vt:lpstr>
      <vt:lpstr>Wingdings</vt:lpstr>
      <vt:lpstr>Calibri Light</vt:lpstr>
      <vt:lpstr>Calibri</vt:lpstr>
      <vt:lpstr>Microsoft YaHei</vt:lpstr>
      <vt:lpstr>Arial Unicode MS</vt:lpstr>
      <vt:lpstr>Times New Roman</vt:lpstr>
      <vt:lpstr>Tahoma</vt:lpstr>
      <vt:lpstr>Times New Roman</vt:lpstr>
      <vt:lpstr>Constantia</vt:lpstr>
      <vt:lpstr>Wingdings 2</vt:lpstr>
      <vt:lpstr>Wingdings 2</vt:lpstr>
      <vt:lpstr>Arial</vt:lpstr>
      <vt:lpstr>Office Theme</vt:lpstr>
      <vt:lpstr>www.33ppt.com ​​</vt:lpstr>
      <vt:lpstr>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DELL</cp:lastModifiedBy>
  <cp:revision>13</cp:revision>
  <dcterms:created xsi:type="dcterms:W3CDTF">2021-12-19T09:42:41Z</dcterms:created>
  <dcterms:modified xsi:type="dcterms:W3CDTF">2021-12-19T10:26:05Z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636A2A93F6C54C6BA22EB808EC828741</vt:lpwstr>
  </property>
  <property fmtid="{D5CDD505-2E9C-101B-9397-08002B2CF9AE}" pid="3" name="KSOProductBuildVer">
    <vt:lpwstr>1033-11.2.0.10382</vt:lpwstr>
  </property>
</Properties>
</file>